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jeni pravokutni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0" name="Podnaslov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91EEF7-EA33-45E2-8D3C-EC1BC266E004}" type="datetimeFigureOut">
              <a:rPr lang="sr-Latn-CS" smtClean="0"/>
              <a:pPr/>
              <a:t>19.10.2015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F3D8C-99D5-444E-B7BE-EC8D8C348D0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91EEF7-EA33-45E2-8D3C-EC1BC266E004}" type="datetimeFigureOut">
              <a:rPr lang="sr-Latn-CS" smtClean="0"/>
              <a:pPr/>
              <a:t>19.10.2015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F3D8C-99D5-444E-B7BE-EC8D8C348D0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91EEF7-EA33-45E2-8D3C-EC1BC266E004}" type="datetimeFigureOut">
              <a:rPr lang="sr-Latn-CS" smtClean="0"/>
              <a:pPr/>
              <a:t>19.10.2015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F3D8C-99D5-444E-B7BE-EC8D8C348D0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91EEF7-EA33-45E2-8D3C-EC1BC266E004}" type="datetimeFigureOut">
              <a:rPr lang="sr-Latn-CS" smtClean="0"/>
              <a:pPr/>
              <a:t>19.10.2015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F3D8C-99D5-444E-B7BE-EC8D8C348D0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jeni pravokutni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jeni pravokutni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91EEF7-EA33-45E2-8D3C-EC1BC266E004}" type="datetimeFigureOut">
              <a:rPr lang="sr-Latn-CS" smtClean="0"/>
              <a:pPr/>
              <a:t>19.10.2015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F3D8C-99D5-444E-B7BE-EC8D8C348D0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91EEF7-EA33-45E2-8D3C-EC1BC266E004}" type="datetimeFigureOut">
              <a:rPr lang="sr-Latn-CS" smtClean="0"/>
              <a:pPr/>
              <a:t>19.10.2015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F3D8C-99D5-444E-B7BE-EC8D8C348D0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91EEF7-EA33-45E2-8D3C-EC1BC266E004}" type="datetimeFigureOut">
              <a:rPr lang="sr-Latn-CS" smtClean="0"/>
              <a:pPr/>
              <a:t>19.10.2015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F3D8C-99D5-444E-B7BE-EC8D8C348D0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91EEF7-EA33-45E2-8D3C-EC1BC266E004}" type="datetimeFigureOut">
              <a:rPr lang="sr-Latn-CS" smtClean="0"/>
              <a:pPr/>
              <a:t>19.10.2015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F3D8C-99D5-444E-B7BE-EC8D8C348D0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91EEF7-EA33-45E2-8D3C-EC1BC266E004}" type="datetimeFigureOut">
              <a:rPr lang="sr-Latn-CS" smtClean="0"/>
              <a:pPr/>
              <a:t>19.10.2015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F3D8C-99D5-444E-B7BE-EC8D8C348D0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91EEF7-EA33-45E2-8D3C-EC1BC266E004}" type="datetimeFigureOut">
              <a:rPr lang="sr-Latn-CS" smtClean="0"/>
              <a:pPr/>
              <a:t>19.10.2015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F3D8C-99D5-444E-B7BE-EC8D8C348D0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utnik s jednim zaobljenim kuto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91EEF7-EA33-45E2-8D3C-EC1BC266E004}" type="datetimeFigureOut">
              <a:rPr lang="sr-Latn-CS" smtClean="0"/>
              <a:pPr/>
              <a:t>19.10.2015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F3D8C-99D5-444E-B7BE-EC8D8C348D0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jeni pravokutni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Rezervirano mjesto naslova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A91EEF7-EA33-45E2-8D3C-EC1BC266E004}" type="datetimeFigureOut">
              <a:rPr lang="sr-Latn-CS" smtClean="0"/>
              <a:pPr/>
              <a:t>19.10.2015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A8F3D8C-99D5-444E-B7BE-EC8D8C348D0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Dan_krav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571480"/>
            <a:ext cx="4143404" cy="58739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kstniOkvir 4"/>
          <p:cNvSpPr txBox="1"/>
          <p:nvPr/>
        </p:nvSpPr>
        <p:spPr>
          <a:xfrm>
            <a:off x="4714876" y="3000372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Monotype Corsiva" pitchFamily="66" charset="0"/>
              </a:rPr>
              <a:t>  Osnovna škola Hugo Badalić</a:t>
            </a:r>
          </a:p>
          <a:p>
            <a:endParaRPr lang="hr-HR" sz="2400" dirty="0">
              <a:latin typeface="Monotype Corsiva" pitchFamily="66" charset="0"/>
            </a:endParaRPr>
          </a:p>
          <a:p>
            <a:r>
              <a:rPr lang="hr-HR" sz="2400" dirty="0" smtClean="0">
                <a:latin typeface="Monotype Corsiva" pitchFamily="66" charset="0"/>
              </a:rPr>
              <a:t>    Obilježavanje Dana kravate</a:t>
            </a:r>
            <a:endParaRPr lang="hr-HR" sz="2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158" y="357166"/>
            <a:ext cx="8358246" cy="6143668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latin typeface="Monotype Corsiva" pitchFamily="66" charset="0"/>
              </a:rPr>
              <a:t>Plava kravata</a:t>
            </a:r>
          </a:p>
          <a:p>
            <a:pPr>
              <a:buNone/>
            </a:pPr>
            <a:endParaRPr lang="hr-HR" sz="2400" dirty="0" smtClean="0">
              <a:latin typeface="Monotype Corsiva" pitchFamily="66" charset="0"/>
            </a:endParaRPr>
          </a:p>
          <a:p>
            <a:pPr>
              <a:buNone/>
            </a:pPr>
            <a:endParaRPr lang="hr-HR" sz="2400" dirty="0" smtClean="0">
              <a:latin typeface="Monotype Corsiva" pitchFamily="66" charset="0"/>
            </a:endParaRPr>
          </a:p>
          <a:p>
            <a:pPr algn="just">
              <a:buNone/>
            </a:pPr>
            <a:r>
              <a:rPr lang="hr-HR" sz="2400" dirty="0" smtClean="0">
                <a:latin typeface="Monotype Corsiva" pitchFamily="66" charset="0"/>
              </a:rPr>
              <a:t>	Plavo je boja vječnosti, simbolizira cjelovitost, spokoj, a onaj koji nosi plavu kravatu zacijelo je pošten, tih i, baš kao i boja, smiruje okolinu.</a:t>
            </a:r>
          </a:p>
          <a:p>
            <a:pPr algn="just">
              <a:buNone/>
            </a:pPr>
            <a:endParaRPr lang="hr-HR" sz="2400" dirty="0" smtClean="0">
              <a:latin typeface="Monotype Corsiva" pitchFamily="66" charset="0"/>
            </a:endParaRPr>
          </a:p>
          <a:p>
            <a:pPr algn="just"/>
            <a:r>
              <a:rPr lang="hr-HR" sz="2400" b="1" dirty="0" smtClean="0">
                <a:latin typeface="Monotype Corsiva" pitchFamily="66" charset="0"/>
              </a:rPr>
              <a:t>Crvena kravata  </a:t>
            </a:r>
          </a:p>
          <a:p>
            <a:pPr algn="just">
              <a:buNone/>
            </a:pPr>
            <a:endParaRPr lang="hr-HR" sz="2400" b="1" dirty="0" smtClean="0">
              <a:latin typeface="Monotype Corsiva" pitchFamily="66" charset="0"/>
            </a:endParaRPr>
          </a:p>
          <a:p>
            <a:pPr algn="just">
              <a:buNone/>
            </a:pPr>
            <a:r>
              <a:rPr lang="hr-HR" sz="2400" dirty="0" smtClean="0">
                <a:latin typeface="Monotype Corsiva" pitchFamily="66" charset="0"/>
              </a:rPr>
              <a:t>	Oprez! Crveno je dvosmisleno! Može značiti i ljubav i srdžbu, i hrabrost i </a:t>
            </a:r>
            <a:r>
              <a:rPr lang="hr-HR" sz="2400" dirty="0" smtClean="0">
                <a:latin typeface="Monotype Corsiva" pitchFamily="66" charset="0"/>
              </a:rPr>
              <a:t>opasnost. </a:t>
            </a:r>
            <a:r>
              <a:rPr lang="hr-HR" sz="2400" dirty="0" smtClean="0">
                <a:latin typeface="Monotype Corsiva" pitchFamily="66" charset="0"/>
              </a:rPr>
              <a:t>Značenje ovisi o raspoloženju, okolnostima, namjerama “nositelja”. Psiholozima je crvena kravata najizazovnija za analizu, pa je po tome i ženama muškarac s crvenom kravatom nedokučivi pustolov.</a:t>
            </a:r>
            <a:endParaRPr lang="hr-HR" sz="2400" dirty="0">
              <a:latin typeface="Monotype Corsiva" pitchFamily="66" charset="0"/>
            </a:endParaRPr>
          </a:p>
        </p:txBody>
      </p:sp>
      <p:pic>
        <p:nvPicPr>
          <p:cNvPr id="4" name="Slika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428604"/>
            <a:ext cx="928694" cy="11345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corbis_rf_photo_of_red_tie-350x2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2623178"/>
            <a:ext cx="1500198" cy="10201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99044"/>
          </a:xfrm>
        </p:spPr>
        <p:txBody>
          <a:bodyPr>
            <a:normAutofit fontScale="85000" lnSpcReduction="20000"/>
          </a:bodyPr>
          <a:lstStyle/>
          <a:p>
            <a:r>
              <a:rPr lang="hr-HR" b="1" dirty="0" smtClean="0">
                <a:latin typeface="Monotype Corsiva" pitchFamily="66" charset="0"/>
              </a:rPr>
              <a:t>Crna kravata</a:t>
            </a:r>
          </a:p>
          <a:p>
            <a:pPr algn="just">
              <a:buNone/>
            </a:pPr>
            <a:endParaRPr lang="hr-HR" b="1" dirty="0" smtClean="0">
              <a:latin typeface="Monotype Corsiva" pitchFamily="66" charset="0"/>
            </a:endParaRPr>
          </a:p>
          <a:p>
            <a:pPr algn="just">
              <a:buNone/>
            </a:pPr>
            <a:endParaRPr lang="hr-HR" b="1" dirty="0" smtClean="0">
              <a:latin typeface="Monotype Corsiva" pitchFamily="66" charset="0"/>
            </a:endParaRPr>
          </a:p>
          <a:p>
            <a:pPr algn="just">
              <a:buNone/>
            </a:pPr>
            <a:r>
              <a:rPr lang="hr-HR" dirty="0" smtClean="0">
                <a:latin typeface="Monotype Corsiva" pitchFamily="66" charset="0"/>
              </a:rPr>
              <a:t>Tradicionalno, nosi se na pogrebu. No, ako se kombinira s nekim</a:t>
            </a:r>
          </a:p>
          <a:p>
            <a:pPr algn="just">
              <a:buNone/>
            </a:pPr>
            <a:r>
              <a:rPr lang="hr-HR" dirty="0" smtClean="0">
                <a:latin typeface="Monotype Corsiva" pitchFamily="66" charset="0"/>
              </a:rPr>
              <a:t>kontrastnim bojama i uzorcima, može značiti umjerenost i eleganciju.</a:t>
            </a:r>
          </a:p>
          <a:p>
            <a:pPr algn="just">
              <a:buNone/>
            </a:pPr>
            <a:endParaRPr lang="hr-HR" dirty="0" smtClean="0">
              <a:latin typeface="Monotype Corsiva" pitchFamily="66" charset="0"/>
            </a:endParaRPr>
          </a:p>
          <a:p>
            <a:pPr algn="just"/>
            <a:r>
              <a:rPr lang="hr-HR" b="1" dirty="0" smtClean="0">
                <a:latin typeface="Monotype Corsiva" pitchFamily="66" charset="0"/>
              </a:rPr>
              <a:t>Žuta kravata </a:t>
            </a:r>
          </a:p>
          <a:p>
            <a:pPr algn="just">
              <a:buNone/>
            </a:pPr>
            <a:endParaRPr lang="hr-HR" b="1" dirty="0" smtClean="0">
              <a:latin typeface="Monotype Corsiva" pitchFamily="66" charset="0"/>
            </a:endParaRPr>
          </a:p>
          <a:p>
            <a:pPr algn="just">
              <a:buNone/>
            </a:pPr>
            <a:r>
              <a:rPr lang="hr-HR" dirty="0" smtClean="0">
                <a:latin typeface="Monotype Corsiva" pitchFamily="66" charset="0"/>
              </a:rPr>
              <a:t>Mlado, puno nade, sretno! Pa, što bi se drugo moglo vezati uz ovako</a:t>
            </a:r>
          </a:p>
          <a:p>
            <a:pPr algn="just">
              <a:buNone/>
            </a:pPr>
            <a:r>
              <a:rPr lang="hr-HR" dirty="0" smtClean="0">
                <a:latin typeface="Monotype Corsiva" pitchFamily="66" charset="0"/>
              </a:rPr>
              <a:t>otkačenu boju?</a:t>
            </a:r>
            <a:r>
              <a:rPr lang="hr-HR" sz="1100" dirty="0" smtClean="0">
                <a:latin typeface="Monotype Corsiva" pitchFamily="66" charset="0"/>
              </a:rPr>
              <a:t> </a:t>
            </a:r>
          </a:p>
          <a:p>
            <a:pPr algn="just">
              <a:buNone/>
            </a:pPr>
            <a:endParaRPr lang="hr-HR" dirty="0" smtClean="0">
              <a:latin typeface="Monotype Corsiva" pitchFamily="66" charset="0"/>
            </a:endParaRPr>
          </a:p>
          <a:p>
            <a:r>
              <a:rPr lang="hr-HR" b="1" dirty="0" smtClean="0">
                <a:latin typeface="Monotype Corsiva" pitchFamily="66" charset="0"/>
              </a:rPr>
              <a:t>Zelena kravata  </a:t>
            </a:r>
          </a:p>
          <a:p>
            <a:endParaRPr lang="hr-HR" b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hr-HR" dirty="0" smtClean="0">
                <a:latin typeface="Monotype Corsiva" pitchFamily="66" charset="0"/>
              </a:rPr>
              <a:t>Osim što ima ekološko značenje, zelena boja na kravati psiholozima je vrlo</a:t>
            </a:r>
          </a:p>
          <a:p>
            <a:pPr>
              <a:buNone/>
            </a:pPr>
            <a:r>
              <a:rPr lang="hr-HR" dirty="0" smtClean="0">
                <a:latin typeface="Monotype Corsiva" pitchFamily="66" charset="0"/>
              </a:rPr>
              <a:t>bajkovita - izražava mudrost šumskih vila! Ideju možete doraditi sami!</a:t>
            </a:r>
            <a:br>
              <a:rPr lang="hr-HR" dirty="0" smtClean="0">
                <a:latin typeface="Monotype Corsiva" pitchFamily="66" charset="0"/>
              </a:rPr>
            </a:br>
            <a:endParaRPr lang="hr-HR" dirty="0" smtClean="0">
              <a:latin typeface="Monotype Corsiva" pitchFamily="66" charset="0"/>
            </a:endParaRPr>
          </a:p>
          <a:p>
            <a:pPr algn="just">
              <a:buNone/>
            </a:pPr>
            <a:endParaRPr lang="hr-HR" dirty="0">
              <a:latin typeface="Gabriola" pitchFamily="82" charset="0"/>
            </a:endParaRPr>
          </a:p>
        </p:txBody>
      </p:sp>
      <p:pic>
        <p:nvPicPr>
          <p:cNvPr id="4" name="Slika 3" descr="krav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357166"/>
            <a:ext cx="785818" cy="1208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kravata2.jpg"/>
          <p:cNvPicPr>
            <a:picLocks noChangeAspect="1"/>
          </p:cNvPicPr>
          <p:nvPr/>
        </p:nvPicPr>
        <p:blipFill>
          <a:blip r:embed="rId3" cstate="print"/>
          <a:srcRect l="17910" r="19401" b="16088"/>
          <a:stretch>
            <a:fillRect/>
          </a:stretch>
        </p:blipFill>
        <p:spPr>
          <a:xfrm>
            <a:off x="2428860" y="2357430"/>
            <a:ext cx="1000132" cy="1000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t3-1024x66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4071942"/>
            <a:ext cx="1226799" cy="790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158" y="357166"/>
            <a:ext cx="8326756" cy="6327648"/>
          </a:xfrm>
        </p:spPr>
        <p:txBody>
          <a:bodyPr>
            <a:normAutofit/>
          </a:bodyPr>
          <a:lstStyle/>
          <a:p>
            <a:r>
              <a:rPr lang="hr-HR" b="1" dirty="0" smtClean="0">
                <a:latin typeface="Monotype Corsiva" pitchFamily="66" charset="0"/>
              </a:rPr>
              <a:t>Smeđa kravata</a:t>
            </a:r>
          </a:p>
          <a:p>
            <a:endParaRPr lang="hr-HR" b="1" dirty="0" smtClean="0">
              <a:latin typeface="Monotype Corsiva" pitchFamily="66" charset="0"/>
            </a:endParaRPr>
          </a:p>
          <a:p>
            <a:endParaRPr lang="hr-HR" b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hr-HR" dirty="0" smtClean="0">
                <a:latin typeface="Monotype Corsiva" pitchFamily="66" charset="0"/>
              </a:rPr>
              <a:t>	Prvo</a:t>
            </a:r>
            <a:r>
              <a:rPr lang="hr-HR" dirty="0" smtClean="0">
                <a:latin typeface="Monotype Corsiva" pitchFamily="66" charset="0"/>
              </a:rPr>
              <a:t>, najmanje pokazuje prljavštinu. Drugo,simbolizira “prizemljenost”, realističnost. Crvenkastosmeđa boja efektna je ,asocira i na </a:t>
            </a:r>
            <a:r>
              <a:rPr lang="hr-HR" dirty="0" smtClean="0">
                <a:latin typeface="Monotype Corsiva" pitchFamily="66" charset="0"/>
              </a:rPr>
              <a:t>profesionalnost.</a:t>
            </a:r>
            <a:endParaRPr lang="hr-HR" dirty="0" smtClean="0">
              <a:latin typeface="Monotype Corsiva" pitchFamily="66" charset="0"/>
            </a:endParaRPr>
          </a:p>
          <a:p>
            <a:pPr>
              <a:buNone/>
            </a:pPr>
            <a:endParaRPr lang="hr-HR" dirty="0" smtClean="0">
              <a:latin typeface="Monotype Corsiva" pitchFamily="66" charset="0"/>
            </a:endParaRPr>
          </a:p>
          <a:p>
            <a:r>
              <a:rPr lang="hr-HR" b="1" dirty="0" smtClean="0">
                <a:latin typeface="Monotype Corsiva" pitchFamily="66" charset="0"/>
              </a:rPr>
              <a:t>Kockasti uzorak </a:t>
            </a:r>
          </a:p>
          <a:p>
            <a:pPr>
              <a:buNone/>
            </a:pPr>
            <a:endParaRPr lang="hr-HR" b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hr-HR" dirty="0" smtClean="0">
                <a:latin typeface="Monotype Corsiva" pitchFamily="66" charset="0"/>
              </a:rPr>
              <a:t>	Znači </a:t>
            </a:r>
            <a:r>
              <a:rPr lang="hr-HR" dirty="0" smtClean="0">
                <a:latin typeface="Monotype Corsiva" pitchFamily="66" charset="0"/>
              </a:rPr>
              <a:t>urednost, redovitost. Veće kocke odgovaraju “sirovijim”, otkačenijim ljudima, a manje su pogodnije za inženjere i arhitekte.</a:t>
            </a:r>
          </a:p>
          <a:p>
            <a:pPr>
              <a:buNone/>
            </a:pPr>
            <a:endParaRPr lang="hr-HR" dirty="0" smtClean="0">
              <a:latin typeface="Gabriola" pitchFamily="82" charset="0"/>
            </a:endParaRPr>
          </a:p>
          <a:p>
            <a:pPr>
              <a:buNone/>
            </a:pPr>
            <a:endParaRPr lang="hr-HR" dirty="0" smtClean="0">
              <a:latin typeface="Gabriola" pitchFamily="82" charset="0"/>
            </a:endParaRPr>
          </a:p>
          <a:p>
            <a:pPr>
              <a:buNone/>
            </a:pPr>
            <a:endParaRPr lang="hr-HR" dirty="0" smtClean="0">
              <a:latin typeface="Gabriola" pitchFamily="82" charset="0"/>
            </a:endParaRPr>
          </a:p>
          <a:p>
            <a:pPr>
              <a:buNone/>
            </a:pPr>
            <a:endParaRPr lang="hr-HR" dirty="0" smtClean="0">
              <a:latin typeface="Gabriola" pitchFamily="82" charset="0"/>
            </a:endParaRPr>
          </a:p>
          <a:p>
            <a:pPr>
              <a:buNone/>
            </a:pPr>
            <a:endParaRPr lang="hr-HR" dirty="0">
              <a:latin typeface="Gabriola" pitchFamily="82" charset="0"/>
            </a:endParaRPr>
          </a:p>
        </p:txBody>
      </p:sp>
      <p:pic>
        <p:nvPicPr>
          <p:cNvPr id="4" name="Slika 3" descr="xzyonp14382279488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500041"/>
            <a:ext cx="1000131" cy="13118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IMG_93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357554" y="3214686"/>
            <a:ext cx="857256" cy="12871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357166"/>
            <a:ext cx="8183880" cy="6357982"/>
          </a:xfrm>
        </p:spPr>
        <p:txBody>
          <a:bodyPr>
            <a:normAutofit lnSpcReduction="10000"/>
          </a:bodyPr>
          <a:lstStyle/>
          <a:p>
            <a:r>
              <a:rPr lang="hr-HR" b="1" dirty="0" smtClean="0">
                <a:latin typeface="Monotype Corsiva" pitchFamily="66" charset="0"/>
              </a:rPr>
              <a:t>Prugaste kravate</a:t>
            </a:r>
          </a:p>
          <a:p>
            <a:pPr>
              <a:buNone/>
            </a:pPr>
            <a:r>
              <a:rPr lang="hr-HR" dirty="0" smtClean="0">
                <a:latin typeface="Monotype Corsiva" pitchFamily="66" charset="0"/>
              </a:rPr>
              <a:t/>
            </a:r>
            <a:br>
              <a:rPr lang="hr-HR" dirty="0" smtClean="0">
                <a:latin typeface="Monotype Corsiva" pitchFamily="66" charset="0"/>
              </a:rPr>
            </a:br>
            <a:r>
              <a:rPr lang="hr-HR" dirty="0" smtClean="0">
                <a:latin typeface="Monotype Corsiva" pitchFamily="66" charset="0"/>
              </a:rPr>
              <a:t>Obično prikrivaju želju za urednošću, redovitošću. Češće ćete vidjeti dijagonalne crte, rijetko kad vodoravne ili okomite. Sociolozi i psiholozi još će istražiti zašto su pruge od desna nalijevo uobičajene u SAD-u, a obrnute </a:t>
            </a:r>
            <a:r>
              <a:rPr lang="hr-HR" dirty="0" err="1" smtClean="0">
                <a:latin typeface="Monotype Corsiva" pitchFamily="66" charset="0"/>
              </a:rPr>
              <a:t>karakterističnije</a:t>
            </a:r>
            <a:r>
              <a:rPr lang="hr-HR" dirty="0" smtClean="0">
                <a:latin typeface="Monotype Corsiva" pitchFamily="66" charset="0"/>
              </a:rPr>
              <a:t> za europski stil.</a:t>
            </a:r>
          </a:p>
          <a:p>
            <a:pPr>
              <a:buNone/>
            </a:pPr>
            <a:endParaRPr lang="hr-HR" dirty="0" smtClean="0">
              <a:latin typeface="Monotype Corsiva" pitchFamily="66" charset="0"/>
            </a:endParaRPr>
          </a:p>
          <a:p>
            <a:r>
              <a:rPr lang="hr-HR" b="1" dirty="0" smtClean="0">
                <a:latin typeface="Monotype Corsiva" pitchFamily="66" charset="0"/>
              </a:rPr>
              <a:t>Uzorak s vijugama </a:t>
            </a:r>
          </a:p>
          <a:p>
            <a:pPr>
              <a:buNone/>
            </a:pPr>
            <a:r>
              <a:rPr lang="hr-HR" dirty="0" smtClean="0">
                <a:latin typeface="Monotype Corsiva" pitchFamily="66" charset="0"/>
              </a:rPr>
              <a:t>	Znači slobodu i relaksaciju u usporedbi s ukrućenim kockama i prugastim uzorcima te odgovara kreativnijim naravima.</a:t>
            </a:r>
          </a:p>
          <a:p>
            <a:pPr>
              <a:buNone/>
            </a:pPr>
            <a:endParaRPr lang="hr-HR" sz="1200" dirty="0" smtClean="0">
              <a:latin typeface="Monotype Corsiva" pitchFamily="66" charset="0"/>
            </a:endParaRPr>
          </a:p>
          <a:p>
            <a:r>
              <a:rPr lang="hr-HR" b="1" dirty="0" smtClean="0">
                <a:latin typeface="Monotype Corsiva" pitchFamily="66" charset="0"/>
              </a:rPr>
              <a:t>Uzorak s krugovima</a:t>
            </a:r>
          </a:p>
          <a:p>
            <a:pPr>
              <a:buNone/>
            </a:pPr>
            <a:r>
              <a:rPr lang="hr-HR" dirty="0" smtClean="0">
                <a:latin typeface="Monotype Corsiva" pitchFamily="66" charset="0"/>
              </a:rPr>
              <a:t>Znači sjedinjenje reda i oblina, duhovit efekt, pogotovu ako su te točke velike. Male točke potiču na osmijeh!</a:t>
            </a:r>
          </a:p>
          <a:p>
            <a:pPr>
              <a:buNone/>
            </a:pPr>
            <a:endParaRPr lang="hr-HR" b="1" dirty="0" smtClean="0">
              <a:latin typeface="Gabriola" pitchFamily="82" charset="0"/>
            </a:endParaRPr>
          </a:p>
        </p:txBody>
      </p:sp>
      <p:pic>
        <p:nvPicPr>
          <p:cNvPr id="4" name="Slika 3" descr="cotton-ties_628-700x3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3143248"/>
            <a:ext cx="1714512" cy="8621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Slika 4" descr="psetvy14163809689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428604"/>
            <a:ext cx="928694" cy="9286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large_img_1188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857232"/>
            <a:ext cx="3743325" cy="4991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Slika 4" descr="large_img_1188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428736"/>
            <a:ext cx="4357718" cy="3268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WP_0021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571480"/>
            <a:ext cx="3786214" cy="28384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Slika 7" descr="WP_0021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500042"/>
            <a:ext cx="4000261" cy="2998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Slika 8" descr="WP_0021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571876"/>
            <a:ext cx="4071966" cy="3052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kstniOkvir 9"/>
          <p:cNvSpPr txBox="1"/>
          <p:nvPr/>
        </p:nvSpPr>
        <p:spPr>
          <a:xfrm>
            <a:off x="4929190" y="4000504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dirty="0" smtClean="0">
                <a:latin typeface="Monotype Corsiva" pitchFamily="66" charset="0"/>
              </a:rPr>
              <a:t>Hugo i mi…. </a:t>
            </a:r>
            <a:endParaRPr lang="hr-HR" sz="5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1322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hr-HR" dirty="0" smtClean="0">
                <a:latin typeface="Monotype Corsiva" pitchFamily="66" charset="0"/>
              </a:rPr>
              <a:t>Toponim «</a:t>
            </a:r>
            <a:r>
              <a:rPr lang="hr-HR" dirty="0" err="1" smtClean="0">
                <a:latin typeface="Monotype Corsiva" pitchFamily="66" charset="0"/>
              </a:rPr>
              <a:t>Cravatten</a:t>
            </a:r>
            <a:r>
              <a:rPr lang="hr-HR" dirty="0" smtClean="0">
                <a:latin typeface="Monotype Corsiva" pitchFamily="66" charset="0"/>
              </a:rPr>
              <a:t> </a:t>
            </a:r>
            <a:r>
              <a:rPr lang="hr-HR" dirty="0" err="1" smtClean="0">
                <a:latin typeface="Monotype Corsiva" pitchFamily="66" charset="0"/>
              </a:rPr>
              <a:t>Statt</a:t>
            </a:r>
            <a:r>
              <a:rPr lang="hr-HR" dirty="0" smtClean="0">
                <a:latin typeface="Monotype Corsiva" pitchFamily="66" charset="0"/>
              </a:rPr>
              <a:t>»</a:t>
            </a:r>
          </a:p>
          <a:p>
            <a:pPr algn="ctr">
              <a:buNone/>
            </a:pPr>
            <a:endParaRPr lang="hr-HR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hr-HR" dirty="0" smtClean="0"/>
              <a:t>	</a:t>
            </a:r>
            <a:r>
              <a:rPr lang="hr-HR" dirty="0" smtClean="0">
                <a:latin typeface="Monotype Corsiva" pitchFamily="66" charset="0"/>
              </a:rPr>
              <a:t>Otkriće koje potvrđuje činjenice o hrvatskom podrijetlu riječi “kravata”.</a:t>
            </a:r>
          </a:p>
          <a:p>
            <a:pPr>
              <a:buNone/>
            </a:pPr>
            <a:r>
              <a:rPr lang="hr-HR" dirty="0" err="1" smtClean="0">
                <a:latin typeface="Monotype Corsiva" pitchFamily="66" charset="0"/>
              </a:rPr>
              <a:t>Prof</a:t>
            </a:r>
            <a:r>
              <a:rPr lang="hr-HR" dirty="0" smtClean="0">
                <a:latin typeface="Monotype Corsiva" pitchFamily="66" charset="0"/>
              </a:rPr>
              <a:t>. Marijan Bušić, strastveni promicatelj kravate kao medija i istraživač povijesti njezina razvoja, pronašao je nove činjenice koje potvrđuju hrvatsko podrijetlo tog jedinstvenog svjetskog simbola. NA povijesnom zemljovidu Habsburške Monarhije iz 1697.g., jedan predio Slavonskog Broda, današnji centar grada- Trg Ivane Brlić Mažuranić i okolica imenova je njemačkim nazivom “</a:t>
            </a:r>
            <a:r>
              <a:rPr lang="hr-HR" dirty="0" err="1" smtClean="0">
                <a:latin typeface="Monotype Corsiva" pitchFamily="66" charset="0"/>
              </a:rPr>
              <a:t>Cravatten</a:t>
            </a:r>
            <a:r>
              <a:rPr lang="hr-HR" dirty="0" smtClean="0">
                <a:latin typeface="Monotype Corsiva" pitchFamily="66" charset="0"/>
              </a:rPr>
              <a:t> </a:t>
            </a:r>
            <a:r>
              <a:rPr lang="hr-HR" dirty="0" err="1" smtClean="0">
                <a:latin typeface="Monotype Corsiva" pitchFamily="66" charset="0"/>
              </a:rPr>
              <a:t>Statt</a:t>
            </a:r>
            <a:r>
              <a:rPr lang="hr-HR" dirty="0" smtClean="0">
                <a:latin typeface="Monotype Corsiva" pitchFamily="66" charset="0"/>
              </a:rPr>
              <a:t>”. Ta povijesna činjenica, dosad poznata tek užem krugu stručnjaka-specijalista, inicijativom neprofitne ustanove </a:t>
            </a:r>
            <a:r>
              <a:rPr lang="hr-HR" dirty="0" err="1" smtClean="0">
                <a:latin typeface="Monotype Corsiva" pitchFamily="66" charset="0"/>
              </a:rPr>
              <a:t>Academia</a:t>
            </a:r>
            <a:r>
              <a:rPr lang="hr-HR" dirty="0" smtClean="0">
                <a:latin typeface="Monotype Corsiva" pitchFamily="66" charset="0"/>
              </a:rPr>
              <a:t> </a:t>
            </a:r>
            <a:r>
              <a:rPr lang="hr-HR" dirty="0" err="1" smtClean="0">
                <a:latin typeface="Monotype Corsiva" pitchFamily="66" charset="0"/>
              </a:rPr>
              <a:t>Cravatica</a:t>
            </a:r>
            <a:r>
              <a:rPr lang="hr-HR" dirty="0" smtClean="0">
                <a:latin typeface="Monotype Corsiva" pitchFamily="66" charset="0"/>
              </a:rPr>
              <a:t> predstavlja i interpretira za širu javnost.</a:t>
            </a:r>
            <a:r>
              <a:rPr lang="vi-VN" dirty="0" smtClean="0"/>
              <a:t> </a:t>
            </a:r>
            <a:endParaRPr lang="hr-HR" dirty="0" smtClean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Share2015-10-19-105fd0114787a209acb4d09b78e86c2f4196e87fe080ce1f8845c50c01e72a9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571480"/>
            <a:ext cx="5143536" cy="5143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Slika 4" descr="Share2015-10-19-46a61aefd03e506eb17ba0445c37e381b95ba8a380b66e0c5d43ed43eb56ca1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500042"/>
            <a:ext cx="2948029" cy="2948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Slika 5" descr="Share2015-10-19-a7dc6e478cca92fa6a97c0d568385a85a96fec763747aa14087a634ddb04dd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3643314"/>
            <a:ext cx="2786058" cy="2786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hare2015-10-19-ef2020fcfe05acc610c1c5e59d528cd319a65a347413356a90f4248018356bf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00042"/>
            <a:ext cx="4119570" cy="4119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Slika 4" descr="Share2015-10-19-17887c2b0e883d9a45564b7147eb7d4576e25ebf7e49512f985018f3338f3d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643050"/>
            <a:ext cx="4048132" cy="4048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kstniOkvir 5"/>
          <p:cNvSpPr txBox="1"/>
          <p:nvPr/>
        </p:nvSpPr>
        <p:spPr>
          <a:xfrm>
            <a:off x="857224" y="6072206"/>
            <a:ext cx="785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 smtClean="0">
                <a:latin typeface="Monotype Corsiva" pitchFamily="66" charset="0"/>
              </a:rPr>
              <a:t>		</a:t>
            </a:r>
            <a:r>
              <a:rPr lang="hr-HR" dirty="0" err="1" smtClean="0">
                <a:latin typeface="Monotype Corsiva" pitchFamily="66" charset="0"/>
              </a:rPr>
              <a:t>p</a:t>
            </a:r>
            <a:r>
              <a:rPr lang="hr-HR" dirty="0" err="1" smtClean="0">
                <a:latin typeface="Monotype Corsiva" pitchFamily="66" charset="0"/>
              </a:rPr>
              <a:t>rof</a:t>
            </a:r>
            <a:r>
              <a:rPr lang="hr-HR" dirty="0" smtClean="0">
                <a:latin typeface="Monotype Corsiva" pitchFamily="66" charset="0"/>
              </a:rPr>
              <a:t>. Daliborka Knežević</a:t>
            </a:r>
            <a:endParaRPr lang="hr-HR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71472" y="357166"/>
            <a:ext cx="8183880" cy="5398978"/>
          </a:xfrm>
        </p:spPr>
        <p:txBody>
          <a:bodyPr>
            <a:normAutofit/>
          </a:bodyPr>
          <a:lstStyle/>
          <a:p>
            <a:pPr algn="ctr"/>
            <a:r>
              <a:rPr lang="hr-HR" sz="2400" u="sng" dirty="0" smtClean="0">
                <a:latin typeface="Monotype Corsiva" pitchFamily="66" charset="0"/>
              </a:rPr>
              <a:t>Etimologija i značenje kravate</a:t>
            </a:r>
          </a:p>
          <a:p>
            <a:pPr algn="ctr"/>
            <a:endParaRPr lang="hr-HR" sz="2400" u="sng" dirty="0" smtClean="0">
              <a:latin typeface="Monotype Corsiva" pitchFamily="66" charset="0"/>
            </a:endParaRPr>
          </a:p>
          <a:p>
            <a:r>
              <a:rPr lang="hr-HR" sz="2400" dirty="0" smtClean="0">
                <a:latin typeface="Monotype Corsiva" pitchFamily="66" charset="0"/>
              </a:rPr>
              <a:t>Termin “</a:t>
            </a:r>
            <a:r>
              <a:rPr lang="hr-HR" sz="2400" dirty="0" err="1" smtClean="0">
                <a:latin typeface="Monotype Corsiva" pitchFamily="66" charset="0"/>
              </a:rPr>
              <a:t>tie</a:t>
            </a:r>
            <a:r>
              <a:rPr lang="hr-HR" sz="2400" dirty="0" smtClean="0">
                <a:latin typeface="Monotype Corsiva" pitchFamily="66" charset="0"/>
              </a:rPr>
              <a:t>” (kravata) razvio se u engleskome jeziku iz izraza “to </a:t>
            </a:r>
            <a:r>
              <a:rPr lang="hr-HR" sz="2400" dirty="0" err="1" smtClean="0">
                <a:latin typeface="Monotype Corsiva" pitchFamily="66" charset="0"/>
              </a:rPr>
              <a:t>tie</a:t>
            </a:r>
            <a:r>
              <a:rPr lang="hr-HR" sz="2400" dirty="0" smtClean="0">
                <a:latin typeface="Monotype Corsiva" pitchFamily="66" charset="0"/>
              </a:rPr>
              <a:t> a </a:t>
            </a:r>
            <a:r>
              <a:rPr lang="hr-HR" sz="2400" dirty="0" err="1" smtClean="0">
                <a:latin typeface="Monotype Corsiva" pitchFamily="66" charset="0"/>
              </a:rPr>
              <a:t>cravat</a:t>
            </a:r>
            <a:r>
              <a:rPr lang="hr-HR" sz="2400" dirty="0" smtClean="0">
                <a:latin typeface="Monotype Corsiva" pitchFamily="66" charset="0"/>
              </a:rPr>
              <a:t>” (zavezati kravatu), a zapravo predstavlja jedan od načina vezivanja ovog odjevnog predmeta oko vrata, koji potiče od originalne kravate. Riječ “</a:t>
            </a:r>
            <a:r>
              <a:rPr lang="hr-HR" sz="2400" dirty="0" err="1" smtClean="0">
                <a:latin typeface="Monotype Corsiva" pitchFamily="66" charset="0"/>
              </a:rPr>
              <a:t>cravat</a:t>
            </a:r>
            <a:r>
              <a:rPr lang="hr-HR" sz="2400" dirty="0" smtClean="0">
                <a:latin typeface="Monotype Corsiva" pitchFamily="66" charset="0"/>
              </a:rPr>
              <a:t>” potiče od francuskog termina “</a:t>
            </a:r>
            <a:r>
              <a:rPr lang="hr-HR" sz="2400" dirty="0" err="1" smtClean="0">
                <a:latin typeface="Monotype Corsiva" pitchFamily="66" charset="0"/>
              </a:rPr>
              <a:t>cravate</a:t>
            </a:r>
            <a:r>
              <a:rPr lang="hr-HR" sz="2400" dirty="0" smtClean="0">
                <a:latin typeface="Monotype Corsiva" pitchFamily="66" charset="0"/>
              </a:rPr>
              <a:t>” – “</a:t>
            </a:r>
            <a:r>
              <a:rPr lang="hr-HR" sz="2400" dirty="0" err="1" smtClean="0">
                <a:latin typeface="Monotype Corsiva" pitchFamily="66" charset="0"/>
              </a:rPr>
              <a:t>Croat</a:t>
            </a:r>
            <a:r>
              <a:rPr lang="hr-HR" sz="2400" dirty="0" smtClean="0">
                <a:latin typeface="Monotype Corsiva" pitchFamily="66" charset="0"/>
              </a:rPr>
              <a:t>” budući da su Hrvati bili ti koji su popularizirali modu nošenja rupca svezanoga oko vrata.</a:t>
            </a:r>
          </a:p>
          <a:p>
            <a:r>
              <a:rPr lang="hr-HR" sz="2400" dirty="0" err="1" smtClean="0">
                <a:latin typeface="Monotype Corsiva" pitchFamily="66" charset="0"/>
              </a:rPr>
              <a:t>Enciclopedia</a:t>
            </a:r>
            <a:r>
              <a:rPr lang="hr-HR" sz="2400" dirty="0" smtClean="0">
                <a:latin typeface="Monotype Corsiva" pitchFamily="66" charset="0"/>
              </a:rPr>
              <a:t> </a:t>
            </a:r>
            <a:r>
              <a:rPr lang="hr-HR" sz="2400" dirty="0" err="1" smtClean="0">
                <a:latin typeface="Monotype Corsiva" pitchFamily="66" charset="0"/>
              </a:rPr>
              <a:t>Britannica</a:t>
            </a:r>
            <a:r>
              <a:rPr lang="hr-HR" sz="2400" dirty="0" smtClean="0">
                <a:latin typeface="Monotype Corsiva" pitchFamily="66" charset="0"/>
              </a:rPr>
              <a:t> uz imenicu </a:t>
            </a:r>
            <a:r>
              <a:rPr lang="hr-HR" sz="2400" dirty="0" err="1" smtClean="0">
                <a:latin typeface="Monotype Corsiva" pitchFamily="66" charset="0"/>
              </a:rPr>
              <a:t>cravat</a:t>
            </a:r>
            <a:r>
              <a:rPr lang="hr-HR" sz="2400" dirty="0" smtClean="0">
                <a:latin typeface="Monotype Corsiva" pitchFamily="66" charset="0"/>
              </a:rPr>
              <a:t> navodi da je nastala od </a:t>
            </a:r>
            <a:r>
              <a:rPr lang="hr-HR" sz="2400" dirty="0" err="1" smtClean="0">
                <a:latin typeface="Monotype Corsiva" pitchFamily="66" charset="0"/>
              </a:rPr>
              <a:t>Crabate</a:t>
            </a:r>
            <a:r>
              <a:rPr lang="hr-HR" sz="2400" dirty="0" smtClean="0">
                <a:latin typeface="Monotype Corsiva" pitchFamily="66" charset="0"/>
              </a:rPr>
              <a:t>, </a:t>
            </a:r>
            <a:r>
              <a:rPr lang="hr-HR" sz="2400" dirty="0" err="1" smtClean="0">
                <a:latin typeface="Monotype Corsiva" pitchFamily="66" charset="0"/>
              </a:rPr>
              <a:t>Cravate</a:t>
            </a:r>
            <a:r>
              <a:rPr lang="hr-HR" sz="2400" dirty="0" smtClean="0">
                <a:latin typeface="Monotype Corsiva" pitchFamily="66" charset="0"/>
              </a:rPr>
              <a:t>, </a:t>
            </a:r>
            <a:r>
              <a:rPr lang="hr-HR" sz="2400" dirty="0" err="1" smtClean="0">
                <a:latin typeface="Monotype Corsiva" pitchFamily="66" charset="0"/>
              </a:rPr>
              <a:t>Croatian</a:t>
            </a:r>
            <a:r>
              <a:rPr lang="hr-HR" sz="2400" dirty="0" smtClean="0">
                <a:latin typeface="Monotype Corsiva" pitchFamily="66" charset="0"/>
              </a:rPr>
              <a:t> i pojavu kravate datiraju sa 1656. godinom. Diderot-D’ </a:t>
            </a:r>
            <a:r>
              <a:rPr lang="hr-HR" sz="2400" dirty="0" err="1" smtClean="0">
                <a:latin typeface="Monotype Corsiva" pitchFamily="66" charset="0"/>
              </a:rPr>
              <a:t>Alambertova</a:t>
            </a:r>
            <a:r>
              <a:rPr lang="hr-HR" sz="2400" dirty="0" smtClean="0">
                <a:latin typeface="Monotype Corsiva" pitchFamily="66" charset="0"/>
              </a:rPr>
              <a:t> enciklopedija iz 1754. godine Hrvate povezuje s kravatom.</a:t>
            </a:r>
          </a:p>
          <a:p>
            <a:r>
              <a:rPr lang="hr-HR" sz="2400" b="1" dirty="0" smtClean="0">
                <a:latin typeface="Monotype Corsiva" pitchFamily="66" charset="0"/>
              </a:rPr>
              <a:t>Kravata – rubac ili komad tkanine nošen oko vrata kao kravata</a:t>
            </a:r>
          </a:p>
          <a:p>
            <a:pPr>
              <a:buNone/>
            </a:pPr>
            <a:endParaRPr lang="hr-HR" dirty="0">
              <a:latin typeface="Monotype Corsiva" pitchFamily="66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500034" y="6143644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Gabriola" pitchFamily="82" charset="0"/>
              </a:rPr>
              <a:t>*</a:t>
            </a:r>
            <a:r>
              <a:rPr lang="pt-BR" dirty="0" smtClean="0">
                <a:latin typeface="Gabriola" pitchFamily="82" charset="0"/>
              </a:rPr>
              <a:t>preuzeto s izvora: ACADEMIA CRAVATICA</a:t>
            </a:r>
            <a:endParaRPr lang="hr-HR" dirty="0"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98978"/>
          </a:xfrm>
        </p:spPr>
        <p:txBody>
          <a:bodyPr>
            <a:normAutofit lnSpcReduction="10000"/>
          </a:bodyPr>
          <a:lstStyle/>
          <a:p>
            <a:r>
              <a:rPr lang="hr-HR" dirty="0" smtClean="0">
                <a:latin typeface="Monotype Corsiva" pitchFamily="66" charset="0"/>
              </a:rPr>
              <a:t>CRAVAT(</a:t>
            </a:r>
            <a:r>
              <a:rPr lang="hr-HR" dirty="0" err="1" smtClean="0">
                <a:latin typeface="Monotype Corsiva" pitchFamily="66" charset="0"/>
              </a:rPr>
              <a:t>necktie</a:t>
            </a:r>
            <a:r>
              <a:rPr lang="hr-HR" dirty="0" smtClean="0">
                <a:latin typeface="Monotype Corsiva" pitchFamily="66" charset="0"/>
              </a:rPr>
              <a:t>,</a:t>
            </a:r>
            <a:r>
              <a:rPr lang="hr-HR" dirty="0" err="1" smtClean="0">
                <a:latin typeface="Monotype Corsiva" pitchFamily="66" charset="0"/>
              </a:rPr>
              <a:t>tie</a:t>
            </a:r>
            <a:r>
              <a:rPr lang="hr-HR" dirty="0" smtClean="0">
                <a:latin typeface="Monotype Corsiva" pitchFamily="66" charset="0"/>
              </a:rPr>
              <a:t>)  engleski</a:t>
            </a:r>
          </a:p>
          <a:p>
            <a:r>
              <a:rPr lang="hr-HR" dirty="0" smtClean="0">
                <a:latin typeface="Monotype Corsiva" pitchFamily="66" charset="0"/>
              </a:rPr>
              <a:t>CRAVATE  francuski</a:t>
            </a:r>
          </a:p>
          <a:p>
            <a:r>
              <a:rPr lang="hr-HR" dirty="0" smtClean="0">
                <a:latin typeface="Monotype Corsiva" pitchFamily="66" charset="0"/>
              </a:rPr>
              <a:t>CORBATA  španjolski</a:t>
            </a:r>
          </a:p>
          <a:p>
            <a:r>
              <a:rPr lang="hr-HR" dirty="0" smtClean="0">
                <a:latin typeface="Monotype Corsiva" pitchFamily="66" charset="0"/>
              </a:rPr>
              <a:t>GRAVATA   portugalski,grčki</a:t>
            </a:r>
          </a:p>
          <a:p>
            <a:r>
              <a:rPr lang="hr-HR" dirty="0" smtClean="0">
                <a:latin typeface="Monotype Corsiva" pitchFamily="66" charset="0"/>
              </a:rPr>
              <a:t>KARAFATTA  arapski</a:t>
            </a:r>
          </a:p>
          <a:p>
            <a:r>
              <a:rPr lang="hr-HR" dirty="0" smtClean="0">
                <a:latin typeface="Monotype Corsiva" pitchFamily="66" charset="0"/>
              </a:rPr>
              <a:t>KRAWATTE  njemački</a:t>
            </a:r>
          </a:p>
          <a:p>
            <a:r>
              <a:rPr lang="hr-HR" dirty="0" smtClean="0">
                <a:latin typeface="Monotype Corsiva" pitchFamily="66" charset="0"/>
              </a:rPr>
              <a:t>CRAVATTA  talijanski</a:t>
            </a:r>
          </a:p>
          <a:p>
            <a:r>
              <a:rPr lang="hr-HR" dirty="0" smtClean="0">
                <a:latin typeface="Monotype Corsiva" pitchFamily="66" charset="0"/>
              </a:rPr>
              <a:t>KRAVAT  turski</a:t>
            </a:r>
          </a:p>
          <a:p>
            <a:r>
              <a:rPr lang="hr-HR" dirty="0" smtClean="0">
                <a:latin typeface="Monotype Corsiva" pitchFamily="66" charset="0"/>
              </a:rPr>
              <a:t>KRAWAT  poljski</a:t>
            </a:r>
          </a:p>
          <a:p>
            <a:r>
              <a:rPr lang="hr-HR" dirty="0" smtClean="0">
                <a:latin typeface="Monotype Corsiva" pitchFamily="66" charset="0"/>
              </a:rPr>
              <a:t>KRAWATKA  ukrajinski</a:t>
            </a:r>
          </a:p>
          <a:p>
            <a:r>
              <a:rPr lang="hr-HR" dirty="0" smtClean="0">
                <a:latin typeface="Monotype Corsiva" pitchFamily="66" charset="0"/>
              </a:rPr>
              <a:t>KRAVATTI  finski</a:t>
            </a:r>
          </a:p>
          <a:p>
            <a:r>
              <a:rPr lang="hr-HR" dirty="0" smtClean="0">
                <a:latin typeface="Monotype Corsiva" pitchFamily="66" charset="0"/>
              </a:rPr>
              <a:t>KRAVATE  albanski</a:t>
            </a:r>
            <a:endParaRPr lang="hr-HR" dirty="0">
              <a:latin typeface="Monotype Corsiva" pitchFamily="66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500034" y="6143644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Gabriola" pitchFamily="82" charset="0"/>
              </a:rPr>
              <a:t>*</a:t>
            </a:r>
            <a:r>
              <a:rPr lang="pt-BR" dirty="0" smtClean="0">
                <a:latin typeface="Gabriola" pitchFamily="82" charset="0"/>
              </a:rPr>
              <a:t>preuzeto s izvora: ACADEMIA CRAVATICA</a:t>
            </a:r>
            <a:endParaRPr lang="hr-HR" dirty="0"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158" y="357166"/>
            <a:ext cx="8429684" cy="5857916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hr-HR" b="1" dirty="0" smtClean="0">
                <a:latin typeface="Monotype Corsiva" pitchFamily="66" charset="0"/>
              </a:rPr>
              <a:t>Simbolički Potencijal Kravate Kao Medija</a:t>
            </a:r>
          </a:p>
          <a:p>
            <a:pPr algn="ctr">
              <a:buNone/>
            </a:pPr>
            <a:endParaRPr lang="hr-HR" dirty="0" smtClean="0">
              <a:latin typeface="Monotype Corsiva" pitchFamily="66" charset="0"/>
            </a:endParaRPr>
          </a:p>
          <a:p>
            <a:r>
              <a:rPr lang="hr-HR" dirty="0" smtClean="0">
                <a:latin typeface="Monotype Corsiva" pitchFamily="66" charset="0"/>
              </a:rPr>
              <a:t>U 17. stoljeću, u tijeku 30-godišnjeg rata, Francuzi su bili oduševljeni rupcima koje su vidjeli na prsima hrvatskih vojnika. Jednostavni, slikoviti, lepršavi, i k tomu otmjeno vezani, ti su rupci bili prava suprotnost tadašnjim krutim, visokim okovratnicima. Po Hrvatima, taj su rubac nazvali - kravatom. Odakle hrvatskim vojnicima rupci oko vrata?</a:t>
            </a:r>
          </a:p>
          <a:p>
            <a:r>
              <a:rPr lang="hr-HR" dirty="0" smtClean="0">
                <a:latin typeface="Monotype Corsiva" pitchFamily="66" charset="0"/>
              </a:rPr>
              <a:t>Iz hrvatske pučke tradicije, u kojoj je rubac sastavni dio muške svečane narodne nošnje. Zaručnice su svojim zaručnicima darivale rubac kao znak uzajamne vjernosti, posebno u presudnim trenucima prije odlaska u rat. Dakle, u početku kravate bijaše ljubav, priča o ljubavnoj romansi čija se snaga i ljepota nalazi u vjernosti koja nadilazi sve teškoće i opasnosti.</a:t>
            </a:r>
          </a:p>
          <a:p>
            <a:r>
              <a:rPr lang="hr-HR" dirty="0" smtClean="0">
                <a:latin typeface="Monotype Corsiva" pitchFamily="66" charset="0"/>
              </a:rPr>
              <a:t>Od časa kad je prepoznata kao atraktivan modni novitet, kravata se usavršavala doprinosima mnogih naroda (Francuza, Engleza, Amerikanaca, Talijana…) Zato je kao modni proizvod sjajan primjer stvaralačke interakcije i kulturne razmjene medu raznim narodima i kulturama.</a:t>
            </a:r>
          </a:p>
          <a:p>
            <a:r>
              <a:rPr lang="hr-HR" dirty="0" smtClean="0">
                <a:latin typeface="Monotype Corsiva" pitchFamily="66" charset="0"/>
              </a:rPr>
              <a:t>Kravata, kultni simbol muške elegancije, ujedno je i medij koji prenosi čuvstva i vrijednosti. Muškarac veže kravatu u važnim i svečanim trenucima. Njome predstavlja i svoju osobnost. Kravata je također simbol uspješnosti, pripadnosti određenoj eliti, nekoj društvenoj skupini ili zajednici.</a:t>
            </a:r>
          </a:p>
          <a:p>
            <a:r>
              <a:rPr lang="hr-HR" dirty="0" smtClean="0">
                <a:latin typeface="Monotype Corsiva" pitchFamily="66" charset="0"/>
              </a:rPr>
              <a:t>Na dubljoj simboličkoj razini, kravata posreduje i dvije ključne vrednote zapadne civilizacije: vrlinu životne radosti i vrlinu mjere. Živopisnost kravate, njezina lepršavost, bogatstvo motiva i uzoraka, igra boja - to je slika bujnosti života, životne radosti i spontanosti. Vezivanje čvora, pak, je racionalni postupak, procedura, znak vrline mjere (discipline, stege, granice). Te dvije vrline - radost i mjera naoko oprečne, a ipak komplementarne, temeljne su vrednote zapadne civilizacije, proizašle iz grčko-rimske i </a:t>
            </a:r>
            <a:r>
              <a:rPr lang="hr-HR" dirty="0" err="1" smtClean="0">
                <a:latin typeface="Monotype Corsiva" pitchFamily="66" charset="0"/>
              </a:rPr>
              <a:t>judeo</a:t>
            </a:r>
            <a:r>
              <a:rPr lang="hr-HR" dirty="0" smtClean="0">
                <a:latin typeface="Monotype Corsiva" pitchFamily="66" charset="0"/>
              </a:rPr>
              <a:t>-kršćanske kulture. Upravo zato jer je za život dragocjena, radost mora imati i svoje granice da bi se zaštitila i očuvala. Ta “suspregnuta radost”, kao ravnoteža i pomirenje dviju vrijednosti, bitna je u svim prigodama slavljenja i blagdanovanja. Kravata je simbolički znak te suspregnute radosti.</a:t>
            </a:r>
          </a:p>
          <a:p>
            <a:endParaRPr lang="hr-HR" dirty="0">
              <a:latin typeface="Monotype Corsiva" pitchFamily="66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500034" y="6143644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Gabriola" pitchFamily="82" charset="0"/>
              </a:rPr>
              <a:t>*</a:t>
            </a:r>
            <a:r>
              <a:rPr lang="pt-BR" dirty="0" smtClean="0">
                <a:latin typeface="Gabriola" pitchFamily="82" charset="0"/>
              </a:rPr>
              <a:t>preuzeto s izvora: ACADEMIA CRAVATICA</a:t>
            </a:r>
            <a:endParaRPr lang="hr-HR" dirty="0"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158" y="530352"/>
            <a:ext cx="8501122" cy="4187952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Monotype Corsiva" pitchFamily="66" charset="0"/>
              </a:rPr>
              <a:t>Hrvatski Sabor Proglasio Je 18.10. Danom Kravate U Republici Hrvatskoj</a:t>
            </a:r>
          </a:p>
          <a:p>
            <a:r>
              <a:rPr lang="hr-HR" sz="2400" dirty="0" smtClean="0">
                <a:latin typeface="Monotype Corsiva" pitchFamily="66" charset="0"/>
              </a:rPr>
              <a:t>Hrvatski sabor je 17.10. u 13:38 sati proglasio 18. listopada Danom kravate u Republici Hrvatskoj.</a:t>
            </a:r>
          </a:p>
          <a:p>
            <a:r>
              <a:rPr lang="hr-HR" sz="2400" dirty="0" smtClean="0">
                <a:latin typeface="Monotype Corsiva" pitchFamily="66" charset="0"/>
              </a:rPr>
              <a:t>Svih 109 nazočnih zastupnika glasovalo je pozitivno, dakle prijedlog odluke o proglašenju Dana kravate prihvaćen je jednoglasno.</a:t>
            </a:r>
          </a:p>
          <a:p>
            <a:endParaRPr lang="hr-HR" dirty="0">
              <a:latin typeface="Vivaldi" pitchFamily="66" charset="0"/>
            </a:endParaRPr>
          </a:p>
        </p:txBody>
      </p:sp>
      <p:pic>
        <p:nvPicPr>
          <p:cNvPr id="4" name="Slika 3" descr="Ban_Jelacic_Zagreb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3071810"/>
            <a:ext cx="1959058" cy="3308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Slika 4" descr="Dan krava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2928934"/>
            <a:ext cx="4500594" cy="35136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1383279_707289282633643_1385875626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500042"/>
            <a:ext cx="4100579" cy="2979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Slika 4" descr="busic_marijan_arena_pu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642918"/>
            <a:ext cx="3810000" cy="5651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Slika 8" descr="fe7023e905a65b0c1efc6929abc6ba3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4000504"/>
            <a:ext cx="3929090" cy="2092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izlozba_u_kamenu_cvor_kravata_imota_u_etnografskom_muzeju_tab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214422"/>
            <a:ext cx="7572428" cy="5042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Rezervirano mjesto sadržaja 3" descr="1383279_707289282633643_1385875626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357166"/>
            <a:ext cx="4100579" cy="4187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velika-academi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928670"/>
            <a:ext cx="7770747" cy="4168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kstniOkvir 6"/>
          <p:cNvSpPr txBox="1"/>
          <p:nvPr/>
        </p:nvSpPr>
        <p:spPr>
          <a:xfrm>
            <a:off x="571472" y="5857892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err="1" smtClean="0">
                <a:latin typeface="Gabriola" pitchFamily="82" charset="0"/>
              </a:rPr>
              <a:t>www.academia</a:t>
            </a:r>
            <a:r>
              <a:rPr lang="hr-HR" sz="4000" dirty="0" smtClean="0">
                <a:latin typeface="Gabriola" pitchFamily="82" charset="0"/>
              </a:rPr>
              <a:t>-</a:t>
            </a:r>
            <a:r>
              <a:rPr lang="hr-HR" sz="4000" dirty="0" err="1" smtClean="0">
                <a:latin typeface="Gabriola" pitchFamily="82" charset="0"/>
              </a:rPr>
              <a:t>cravatica.hr</a:t>
            </a:r>
            <a:endParaRPr lang="hr-HR" sz="4000" dirty="0"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275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dirty="0" smtClean="0">
                <a:latin typeface="Monotype Corsiva" pitchFamily="66" charset="0"/>
              </a:rPr>
              <a:t>Što govori kravata?</a:t>
            </a:r>
          </a:p>
          <a:p>
            <a:pPr>
              <a:buNone/>
            </a:pPr>
            <a:r>
              <a:rPr lang="hr-HR" dirty="0" smtClean="0">
                <a:latin typeface="Monotype Corsiva" pitchFamily="66" charset="0"/>
              </a:rPr>
              <a:t>	Nema više te boje, uzorka ili oblika, koji popularna psihologija neće vezivati uz neku karakternu osobinu. I muške kravate, prema istraživanjima nekih svjetskih psihologa, skrivaju u svojim vijugama, bojama, kockicama sve sklonosti, “mušice”, običaje, poroke svojih “nositelja”.</a:t>
            </a:r>
          </a:p>
          <a:p>
            <a:pPr>
              <a:buNone/>
            </a:pPr>
            <a:r>
              <a:rPr lang="hr-HR" dirty="0" smtClean="0">
                <a:latin typeface="Monotype Corsiva" pitchFamily="66" charset="0"/>
              </a:rPr>
              <a:t>	Ako je nekome, u besciljnoj šetnji ulicom, stalo do takvih promatračkih dosjetki, evo palete boja i uzoraka kravata koja će vam reći što se sve skriva iza “službenih fasada”.</a:t>
            </a:r>
          </a:p>
          <a:p>
            <a:endParaRPr lang="hr-HR" dirty="0">
              <a:latin typeface="Gabriola" pitchFamily="82" charset="0"/>
            </a:endParaRPr>
          </a:p>
        </p:txBody>
      </p:sp>
      <p:pic>
        <p:nvPicPr>
          <p:cNvPr id="4" name="Slika 3" descr="Weddings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4572008"/>
            <a:ext cx="3087694" cy="20342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101</TotalTime>
  <Words>692</Words>
  <Application>Microsoft Office PowerPoint</Application>
  <PresentationFormat>Prikaz na zaslonu (4:3)</PresentationFormat>
  <Paragraphs>85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Aspekt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korisnik</dc:creator>
  <cp:lastModifiedBy>korisnik</cp:lastModifiedBy>
  <cp:revision>13</cp:revision>
  <dcterms:created xsi:type="dcterms:W3CDTF">2015-10-18T16:19:11Z</dcterms:created>
  <dcterms:modified xsi:type="dcterms:W3CDTF">2015-10-19T15:42:01Z</dcterms:modified>
</cp:coreProperties>
</file>