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874A17-9883-43CD-8E7A-B6A2743FE2D7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B79B6A-6DF1-4EBE-84D7-6BC68DD9F4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059832" y="260648"/>
            <a:ext cx="7772400" cy="1470025"/>
          </a:xfrm>
        </p:spPr>
        <p:txBody>
          <a:bodyPr/>
          <a:lstStyle/>
          <a:p>
            <a:r>
              <a:rPr lang="hr-HR" dirty="0" err="1" smtClean="0"/>
              <a:t>Apollo</a:t>
            </a:r>
            <a:r>
              <a:rPr lang="hr-HR" dirty="0" smtClean="0"/>
              <a:t> 11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56984" cy="5259065"/>
          </a:xfrm>
        </p:spPr>
        <p:txBody>
          <a:bodyPr>
            <a:noAutofit/>
          </a:bodyPr>
          <a:lstStyle/>
          <a:p>
            <a:r>
              <a:rPr lang="en-US" sz="1800" b="1" dirty="0"/>
              <a:t>Apollo 11</a:t>
            </a:r>
            <a:r>
              <a:rPr lang="en-US" sz="1800" dirty="0"/>
              <a:t> je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svemirska</a:t>
            </a:r>
            <a:r>
              <a:rPr lang="en-US" sz="1800" dirty="0"/>
              <a:t> </a:t>
            </a:r>
            <a:r>
              <a:rPr lang="en-US" sz="1800" dirty="0" err="1"/>
              <a:t>misija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je 20. </a:t>
            </a:r>
            <a:r>
              <a:rPr lang="en-US" sz="1800" dirty="0" err="1"/>
              <a:t>srpnja</a:t>
            </a:r>
            <a:r>
              <a:rPr lang="en-US" sz="1800" dirty="0"/>
              <a:t> 1969. </a:t>
            </a:r>
            <a:r>
              <a:rPr lang="en-US" sz="1800" dirty="0" err="1"/>
              <a:t>dovela</a:t>
            </a:r>
            <a:r>
              <a:rPr lang="en-US" sz="1800" dirty="0"/>
              <a:t> </a:t>
            </a:r>
            <a:r>
              <a:rPr lang="en-US" sz="1800" dirty="0" err="1"/>
              <a:t>prve</a:t>
            </a:r>
            <a:r>
              <a:rPr lang="en-US" sz="1800" dirty="0"/>
              <a:t> </a:t>
            </a:r>
            <a:r>
              <a:rPr lang="en-US" sz="1800" dirty="0" err="1"/>
              <a:t>ljude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 </a:t>
            </a:r>
            <a:r>
              <a:rPr lang="en-US" sz="1800" dirty="0" err="1"/>
              <a:t>Mjesec</a:t>
            </a:r>
            <a:r>
              <a:rPr lang="en-US" sz="1800" dirty="0"/>
              <a:t>. </a:t>
            </a:r>
            <a:r>
              <a:rPr lang="en-US" sz="1800" dirty="0" err="1"/>
              <a:t>Svemirski</a:t>
            </a:r>
            <a:r>
              <a:rPr lang="en-US" sz="1800" dirty="0"/>
              <a:t> let, </a:t>
            </a:r>
            <a:r>
              <a:rPr lang="en-US" sz="1800" dirty="0" err="1"/>
              <a:t>kojeg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provele</a:t>
            </a:r>
            <a:r>
              <a:rPr lang="en-US" sz="1800" dirty="0"/>
              <a:t> </a:t>
            </a:r>
            <a:r>
              <a:rPr lang="en-US" sz="1800" dirty="0" err="1"/>
              <a:t>Sjedinjene</a:t>
            </a:r>
            <a:r>
              <a:rPr lang="en-US" sz="1800" dirty="0"/>
              <a:t> </a:t>
            </a:r>
            <a:r>
              <a:rPr lang="en-US" sz="1800" dirty="0" err="1"/>
              <a:t>Države</a:t>
            </a:r>
            <a:r>
              <a:rPr lang="en-US" sz="1800" dirty="0"/>
              <a:t>, </a:t>
            </a:r>
            <a:r>
              <a:rPr lang="en-US" sz="1800" dirty="0" err="1"/>
              <a:t>smatra</a:t>
            </a:r>
            <a:r>
              <a:rPr lang="en-US" sz="1800" dirty="0"/>
              <a:t> se </a:t>
            </a:r>
            <a:r>
              <a:rPr lang="en-US" sz="1800" dirty="0" err="1"/>
              <a:t>velikim</a:t>
            </a:r>
            <a:r>
              <a:rPr lang="en-US" sz="1800" dirty="0"/>
              <a:t> </a:t>
            </a:r>
            <a:r>
              <a:rPr lang="en-US" sz="1800" dirty="0" err="1"/>
              <a:t>postignućem</a:t>
            </a:r>
            <a:r>
              <a:rPr lang="en-US" sz="1800" dirty="0"/>
              <a:t> u </a:t>
            </a:r>
            <a:r>
              <a:rPr lang="en-US" sz="1800" dirty="0" err="1"/>
              <a:t>povijesti</a:t>
            </a:r>
            <a:r>
              <a:rPr lang="en-US" sz="1800" dirty="0"/>
              <a:t> </a:t>
            </a:r>
            <a:r>
              <a:rPr lang="en-US" sz="1800" dirty="0" err="1"/>
              <a:t>istraživanja</a:t>
            </a:r>
            <a:r>
              <a:rPr lang="en-US" sz="1800" dirty="0"/>
              <a:t> i </a:t>
            </a:r>
            <a:r>
              <a:rPr lang="en-US" sz="1800" dirty="0" err="1"/>
              <a:t>predstavlja</a:t>
            </a:r>
            <a:r>
              <a:rPr lang="en-US" sz="1800" dirty="0"/>
              <a:t> </a:t>
            </a:r>
            <a:r>
              <a:rPr lang="en-US" sz="1800" dirty="0" err="1"/>
              <a:t>pobjedu</a:t>
            </a:r>
            <a:r>
              <a:rPr lang="en-US" sz="1800" dirty="0"/>
              <a:t> SAD-a u </a:t>
            </a:r>
            <a:r>
              <a:rPr lang="en-US" sz="1800" dirty="0" err="1"/>
              <a:t>hladnoratovskoj</a:t>
            </a:r>
            <a:r>
              <a:rPr lang="en-US" sz="1800" dirty="0"/>
              <a:t> </a:t>
            </a:r>
            <a:r>
              <a:rPr lang="en-US" sz="1800" dirty="0" err="1" smtClean="0"/>
              <a:t>svemirs</a:t>
            </a:r>
            <a:r>
              <a:rPr lang="hr-HR" sz="1800" dirty="0" err="1" smtClean="0"/>
              <a:t>koj</a:t>
            </a:r>
            <a:r>
              <a:rPr lang="hr-HR" sz="1800" dirty="0"/>
              <a:t> </a:t>
            </a:r>
            <a:r>
              <a:rPr lang="en-US" sz="1800" dirty="0" err="1" smtClean="0"/>
              <a:t>utrci</a:t>
            </a:r>
            <a:r>
              <a:rPr lang="hr-HR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/>
              <a:t> </a:t>
            </a:r>
            <a:r>
              <a:rPr lang="en-US" sz="1800" dirty="0" err="1"/>
              <a:t>Sovjetskim</a:t>
            </a:r>
            <a:r>
              <a:rPr lang="en-US" sz="1800" dirty="0"/>
              <a:t> </a:t>
            </a:r>
            <a:r>
              <a:rPr lang="en-US" sz="1800" dirty="0" err="1"/>
              <a:t>Savezom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Lansirana</a:t>
            </a:r>
            <a:r>
              <a:rPr lang="en-US" sz="1800" dirty="0"/>
              <a:t> je s </a:t>
            </a:r>
            <a:r>
              <a:rPr lang="en-US" sz="1800" dirty="0" err="1"/>
              <a:t>Floride</a:t>
            </a:r>
            <a:r>
              <a:rPr lang="en-US" sz="1800" dirty="0"/>
              <a:t> 16. </a:t>
            </a:r>
            <a:r>
              <a:rPr lang="en-US" sz="1800" dirty="0" err="1"/>
              <a:t>srpnja</a:t>
            </a:r>
            <a:r>
              <a:rPr lang="en-US" sz="1800" dirty="0"/>
              <a:t>, </a:t>
            </a:r>
            <a:r>
              <a:rPr lang="en-US" sz="1800" dirty="0" err="1"/>
              <a:t>kao</a:t>
            </a:r>
            <a:r>
              <a:rPr lang="en-US" sz="1800" dirty="0"/>
              <a:t> </a:t>
            </a:r>
            <a:r>
              <a:rPr lang="en-US" sz="1800" dirty="0" err="1"/>
              <a:t>treća</a:t>
            </a:r>
            <a:r>
              <a:rPr lang="en-US" sz="1800" dirty="0"/>
              <a:t> </a:t>
            </a:r>
            <a:r>
              <a:rPr lang="en-US" sz="1800" dirty="0" err="1"/>
              <a:t>lunarna</a:t>
            </a:r>
            <a:r>
              <a:rPr lang="en-US" sz="1800" dirty="0"/>
              <a:t> </a:t>
            </a:r>
            <a:r>
              <a:rPr lang="en-US" sz="1800" dirty="0" err="1"/>
              <a:t>misija</a:t>
            </a:r>
            <a:r>
              <a:rPr lang="en-US" sz="1800" dirty="0"/>
              <a:t> NASA-</a:t>
            </a:r>
            <a:r>
              <a:rPr lang="en-US" sz="1800" dirty="0" err="1"/>
              <a:t>inog</a:t>
            </a:r>
            <a:r>
              <a:rPr lang="en-US" sz="1800" dirty="0"/>
              <a:t> </a:t>
            </a:r>
            <a:r>
              <a:rPr lang="en-US" sz="1800" dirty="0" err="1"/>
              <a:t>programa</a:t>
            </a:r>
            <a:r>
              <a:rPr lang="en-US" sz="1800" dirty="0"/>
              <a:t> </a:t>
            </a:r>
            <a:r>
              <a:rPr lang="en-US" sz="1800" dirty="0" smtClean="0"/>
              <a:t>Apollo</a:t>
            </a:r>
            <a:endParaRPr lang="hr-HR" sz="1800" dirty="0" smtClean="0"/>
          </a:p>
          <a:p>
            <a:r>
              <a:rPr lang="en-US" sz="1800" dirty="0" smtClean="0"/>
              <a:t>(</a:t>
            </a:r>
            <a:r>
              <a:rPr lang="en-US" sz="1800" dirty="0"/>
              <a:t>i </a:t>
            </a:r>
            <a:r>
              <a:rPr lang="en-US" sz="1800" dirty="0" err="1"/>
              <a:t>prva</a:t>
            </a:r>
            <a:r>
              <a:rPr lang="en-US" sz="1800" dirty="0"/>
              <a:t> </a:t>
            </a:r>
            <a:r>
              <a:rPr lang="en-US" sz="1800" dirty="0" err="1"/>
              <a:t>misija</a:t>
            </a:r>
            <a:r>
              <a:rPr lang="en-US" sz="1800" dirty="0"/>
              <a:t> G </a:t>
            </a:r>
            <a:r>
              <a:rPr lang="en-US" sz="1800" dirty="0" err="1"/>
              <a:t>vrste</a:t>
            </a:r>
            <a:r>
              <a:rPr lang="en-US" sz="1800" dirty="0"/>
              <a:t>), s </a:t>
            </a:r>
            <a:r>
              <a:rPr lang="en-US" sz="1800" dirty="0" err="1"/>
              <a:t>posadom</a:t>
            </a:r>
            <a:r>
              <a:rPr lang="en-US" sz="1800" dirty="0"/>
              <a:t> u </a:t>
            </a:r>
            <a:r>
              <a:rPr lang="en-US" sz="1800" dirty="0" err="1"/>
              <a:t>sastavu</a:t>
            </a:r>
            <a:r>
              <a:rPr lang="en-US" sz="1800" dirty="0"/>
              <a:t>: </a:t>
            </a:r>
            <a:r>
              <a:rPr lang="en-US" sz="1800" dirty="0" err="1"/>
              <a:t>zapovjednik</a:t>
            </a:r>
            <a:r>
              <a:rPr lang="en-US" sz="1800" dirty="0"/>
              <a:t> Neil Alden Armstrong, pilot </a:t>
            </a:r>
            <a:r>
              <a:rPr lang="en-US" sz="1800" dirty="0" err="1"/>
              <a:t>komandnog</a:t>
            </a:r>
            <a:r>
              <a:rPr lang="en-US" sz="1800" dirty="0"/>
              <a:t> </a:t>
            </a:r>
            <a:r>
              <a:rPr lang="en-US" sz="1800" dirty="0" err="1"/>
              <a:t>modula</a:t>
            </a:r>
            <a:r>
              <a:rPr lang="en-US" sz="1800" dirty="0"/>
              <a:t> Michael Collins i pilot </a:t>
            </a:r>
            <a:r>
              <a:rPr lang="en-US" sz="1800" dirty="0" err="1"/>
              <a:t>lunarnog</a:t>
            </a:r>
            <a:r>
              <a:rPr lang="en-US" sz="1800" dirty="0"/>
              <a:t> </a:t>
            </a:r>
            <a:r>
              <a:rPr lang="en-US" sz="1800" dirty="0" err="1"/>
              <a:t>modula</a:t>
            </a:r>
            <a:r>
              <a:rPr lang="en-US" sz="1800" dirty="0"/>
              <a:t> Edwin Eugene "Buzz" </a:t>
            </a:r>
            <a:r>
              <a:rPr lang="en-US" sz="1800" dirty="0" smtClean="0"/>
              <a:t>Aldrin, </a:t>
            </a:r>
            <a:r>
              <a:rPr lang="en-US" sz="1800" dirty="0"/>
              <a:t>Jr. </a:t>
            </a:r>
            <a:endParaRPr lang="hr-HR" sz="1800" dirty="0" smtClean="0"/>
          </a:p>
          <a:p>
            <a:r>
              <a:rPr lang="en-US" sz="1800" dirty="0" smtClean="0"/>
              <a:t>20</a:t>
            </a:r>
            <a:r>
              <a:rPr lang="en-US" sz="1800" dirty="0"/>
              <a:t>. </a:t>
            </a:r>
            <a:r>
              <a:rPr lang="en-US" sz="1800" dirty="0" err="1"/>
              <a:t>srpnja</a:t>
            </a:r>
            <a:r>
              <a:rPr lang="en-US" sz="1800" dirty="0"/>
              <a:t>, Armstrong i </a:t>
            </a:r>
            <a:r>
              <a:rPr lang="en-US" sz="1800" dirty="0" err="1"/>
              <a:t>Aldrin</a:t>
            </a:r>
            <a:r>
              <a:rPr lang="en-US" sz="1800" dirty="0"/>
              <a:t> </a:t>
            </a:r>
            <a:r>
              <a:rPr lang="en-US" sz="1800" dirty="0" err="1"/>
              <a:t>sletjeli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u More </a:t>
            </a:r>
            <a:r>
              <a:rPr lang="en-US" sz="1800" dirty="0" err="1"/>
              <a:t>tišine</a:t>
            </a:r>
            <a:r>
              <a:rPr lang="en-US" sz="1800" dirty="0"/>
              <a:t> i </a:t>
            </a:r>
            <a:r>
              <a:rPr lang="en-US" sz="1800" dirty="0" err="1"/>
              <a:t>postali</a:t>
            </a:r>
            <a:r>
              <a:rPr lang="en-US" sz="1800" dirty="0"/>
              <a:t> </a:t>
            </a:r>
            <a:r>
              <a:rPr lang="en-US" sz="1800" dirty="0" err="1"/>
              <a:t>prvi</a:t>
            </a:r>
            <a:r>
              <a:rPr lang="en-US" sz="1800" dirty="0"/>
              <a:t> </a:t>
            </a:r>
            <a:r>
              <a:rPr lang="en-US" sz="1800" dirty="0" err="1"/>
              <a:t>ljudi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površini</a:t>
            </a:r>
            <a:r>
              <a:rPr lang="en-US" sz="1800" dirty="0"/>
              <a:t> </a:t>
            </a:r>
            <a:r>
              <a:rPr lang="en-US" sz="1800" dirty="0" err="1"/>
              <a:t>Mjeseca</a:t>
            </a:r>
            <a:r>
              <a:rPr lang="en-US" sz="1800" dirty="0"/>
              <a:t>. </a:t>
            </a:r>
            <a:r>
              <a:rPr lang="en-US" sz="1800" dirty="0" err="1"/>
              <a:t>Njihov</a:t>
            </a:r>
            <a:r>
              <a:rPr lang="en-US" sz="1800" dirty="0"/>
              <a:t> </a:t>
            </a:r>
            <a:r>
              <a:rPr lang="en-US" sz="1800" dirty="0" err="1"/>
              <a:t>lunarni</a:t>
            </a:r>
            <a:r>
              <a:rPr lang="en-US" sz="1800" dirty="0"/>
              <a:t> </a:t>
            </a:r>
            <a:r>
              <a:rPr lang="en-US" sz="1800" dirty="0" err="1"/>
              <a:t>modul</a:t>
            </a:r>
            <a:r>
              <a:rPr lang="en-US" sz="1800" dirty="0"/>
              <a:t>, </a:t>
            </a:r>
            <a:r>
              <a:rPr lang="en-US" sz="1800" i="1" dirty="0"/>
              <a:t>Eagle</a:t>
            </a:r>
            <a:r>
              <a:rPr lang="en-US" sz="1800" dirty="0"/>
              <a:t> (</a:t>
            </a:r>
            <a:r>
              <a:rPr lang="en-US" sz="1800" dirty="0" err="1"/>
              <a:t>orao</a:t>
            </a:r>
            <a:r>
              <a:rPr lang="en-US" sz="1800" dirty="0"/>
              <a:t>), </a:t>
            </a:r>
            <a:r>
              <a:rPr lang="en-US" sz="1800" dirty="0" err="1"/>
              <a:t>proveo</a:t>
            </a:r>
            <a:r>
              <a:rPr lang="en-US" sz="1800" dirty="0"/>
              <a:t> je 21 sat i 31 </a:t>
            </a:r>
            <a:r>
              <a:rPr lang="en-US" sz="1800" dirty="0" err="1"/>
              <a:t>minutu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površini</a:t>
            </a:r>
            <a:r>
              <a:rPr lang="en-US" sz="1800" dirty="0"/>
              <a:t> </a:t>
            </a:r>
            <a:r>
              <a:rPr lang="en-US" sz="1800" dirty="0" err="1"/>
              <a:t>Mjeseca</a:t>
            </a:r>
            <a:r>
              <a:rPr lang="en-US" sz="1800" dirty="0"/>
              <a:t> </a:t>
            </a:r>
            <a:r>
              <a:rPr lang="en-US" sz="1800" dirty="0" err="1"/>
              <a:t>dok</a:t>
            </a:r>
            <a:r>
              <a:rPr lang="en-US" sz="1800" dirty="0"/>
              <a:t> je Collins </a:t>
            </a:r>
            <a:r>
              <a:rPr lang="en-US" sz="1800" dirty="0" err="1"/>
              <a:t>orbitirao</a:t>
            </a:r>
            <a:r>
              <a:rPr lang="en-US" sz="1800" dirty="0"/>
              <a:t> </a:t>
            </a:r>
            <a:r>
              <a:rPr lang="en-US" sz="1800" dirty="0" err="1"/>
              <a:t>oko</a:t>
            </a:r>
            <a:r>
              <a:rPr lang="en-US" sz="1800" dirty="0"/>
              <a:t> </a:t>
            </a:r>
            <a:r>
              <a:rPr lang="hr-HR" sz="1800" dirty="0" err="1"/>
              <a:t>M</a:t>
            </a:r>
            <a:r>
              <a:rPr lang="en-US" sz="1800" dirty="0" err="1" smtClean="0"/>
              <a:t>jeseca</a:t>
            </a:r>
            <a:r>
              <a:rPr lang="en-US" sz="1800" dirty="0" smtClean="0"/>
              <a:t> </a:t>
            </a:r>
            <a:r>
              <a:rPr lang="en-US" sz="1800" dirty="0"/>
              <a:t>u </a:t>
            </a:r>
            <a:r>
              <a:rPr lang="en-US" sz="1800" dirty="0" err="1"/>
              <a:t>komandnom</a:t>
            </a:r>
            <a:r>
              <a:rPr lang="en-US" sz="1800" dirty="0"/>
              <a:t> </a:t>
            </a:r>
            <a:r>
              <a:rPr lang="en-US" sz="1800" dirty="0" err="1"/>
              <a:t>modulu</a:t>
            </a:r>
            <a:r>
              <a:rPr lang="en-US" sz="1800" dirty="0"/>
              <a:t> </a:t>
            </a:r>
            <a:r>
              <a:rPr lang="en-US" sz="1800" i="1" dirty="0" smtClean="0"/>
              <a:t>Columbia</a:t>
            </a:r>
            <a:r>
              <a:rPr lang="en-US" sz="1800" dirty="0" smtClean="0"/>
              <a:t>.</a:t>
            </a:r>
            <a:endParaRPr lang="hr-HR" sz="1800" baseline="30000" dirty="0"/>
          </a:p>
          <a:p>
            <a:r>
              <a:rPr lang="en-US" sz="1800" dirty="0" smtClean="0"/>
              <a:t>Tri </a:t>
            </a:r>
            <a:r>
              <a:rPr lang="en-US" sz="1800" dirty="0" err="1"/>
              <a:t>astronauta</a:t>
            </a:r>
            <a:r>
              <a:rPr lang="en-US" sz="1800" dirty="0"/>
              <a:t> </a:t>
            </a:r>
            <a:r>
              <a:rPr lang="en-US" sz="1800" dirty="0" err="1"/>
              <a:t>vratila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se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hr-HR" sz="1800" dirty="0" smtClean="0"/>
              <a:t>Z</a:t>
            </a:r>
            <a:r>
              <a:rPr lang="en-US" sz="1800" dirty="0" err="1" smtClean="0"/>
              <a:t>emlju</a:t>
            </a:r>
            <a:r>
              <a:rPr lang="en-US" sz="1800" dirty="0" smtClean="0"/>
              <a:t> </a:t>
            </a:r>
            <a:r>
              <a:rPr lang="en-US" sz="1800" dirty="0"/>
              <a:t>s 21,55 kg </a:t>
            </a:r>
            <a:r>
              <a:rPr lang="hr-HR" sz="1800" dirty="0" err="1"/>
              <a:t>M</a:t>
            </a:r>
            <a:r>
              <a:rPr lang="en-US" sz="1800" dirty="0" err="1" smtClean="0"/>
              <a:t>jesečevog</a:t>
            </a:r>
            <a:r>
              <a:rPr lang="en-US" sz="1800" dirty="0" smtClean="0"/>
              <a:t> </a:t>
            </a:r>
            <a:r>
              <a:rPr lang="en-US" sz="1800" dirty="0" err="1"/>
              <a:t>kamenja</a:t>
            </a:r>
            <a:r>
              <a:rPr lang="en-US" sz="1800" dirty="0"/>
              <a:t>, </a:t>
            </a:r>
            <a:r>
              <a:rPr lang="en-US" sz="1800" dirty="0" err="1"/>
              <a:t>sletjevši</a:t>
            </a:r>
            <a:r>
              <a:rPr lang="en-US" sz="1800" dirty="0"/>
              <a:t> 24. </a:t>
            </a:r>
            <a:r>
              <a:rPr lang="en-US" sz="1800" dirty="0" err="1"/>
              <a:t>srpnja</a:t>
            </a:r>
            <a:r>
              <a:rPr lang="en-US" sz="1800" dirty="0"/>
              <a:t> </a:t>
            </a:r>
            <a:r>
              <a:rPr lang="hr-HR" sz="1800" dirty="0" smtClean="0"/>
              <a:t>1969. </a:t>
            </a:r>
            <a:r>
              <a:rPr lang="en-US" sz="1800" dirty="0" smtClean="0"/>
              <a:t>u</a:t>
            </a:r>
            <a:r>
              <a:rPr lang="en-US" sz="1800" dirty="0"/>
              <a:t> </a:t>
            </a:r>
            <a:r>
              <a:rPr lang="en-US" sz="1800" dirty="0" err="1"/>
              <a:t>Tihi</a:t>
            </a:r>
            <a:r>
              <a:rPr lang="en-US" sz="1800" dirty="0"/>
              <a:t> ocean.</a:t>
            </a:r>
          </a:p>
          <a:p>
            <a:r>
              <a:rPr lang="en-US" sz="1800" dirty="0"/>
              <a:t>Apollo 11, </a:t>
            </a:r>
            <a:r>
              <a:rPr lang="en-US" sz="1800" dirty="0" err="1"/>
              <a:t>ispunio</a:t>
            </a:r>
            <a:r>
              <a:rPr lang="en-US" sz="1800" dirty="0"/>
              <a:t> je </a:t>
            </a:r>
            <a:r>
              <a:rPr lang="en-US" sz="1800" dirty="0" err="1"/>
              <a:t>viziju</a:t>
            </a:r>
            <a:r>
              <a:rPr lang="en-US" sz="1800" dirty="0"/>
              <a:t> </a:t>
            </a:r>
            <a:r>
              <a:rPr lang="en-US" sz="1800" dirty="0" err="1"/>
              <a:t>predsjednika</a:t>
            </a:r>
            <a:r>
              <a:rPr lang="en-US" sz="1800" dirty="0"/>
              <a:t> </a:t>
            </a:r>
            <a:r>
              <a:rPr lang="en-US" sz="1800" dirty="0" err="1"/>
              <a:t>Johna</a:t>
            </a:r>
            <a:r>
              <a:rPr lang="en-US" sz="1800" dirty="0"/>
              <a:t> F. </a:t>
            </a:r>
            <a:r>
              <a:rPr lang="en-US" sz="1800" dirty="0" err="1"/>
              <a:t>Kennedyja</a:t>
            </a:r>
            <a:r>
              <a:rPr lang="en-US" sz="1800" dirty="0"/>
              <a:t> o </a:t>
            </a:r>
            <a:r>
              <a:rPr lang="en-US" sz="1800" dirty="0" err="1"/>
              <a:t>osvajanju</a:t>
            </a:r>
            <a:r>
              <a:rPr lang="en-US" sz="1800" dirty="0"/>
              <a:t> </a:t>
            </a:r>
            <a:r>
              <a:rPr lang="en-US" sz="1800" dirty="0" err="1"/>
              <a:t>Mjeseca</a:t>
            </a:r>
            <a:r>
              <a:rPr lang="en-US" sz="1800" dirty="0"/>
              <a:t> </a:t>
            </a:r>
            <a:r>
              <a:rPr lang="en-US" sz="1800" dirty="0" err="1"/>
              <a:t>prije</a:t>
            </a:r>
            <a:r>
              <a:rPr lang="en-US" sz="1800" dirty="0"/>
              <a:t> </a:t>
            </a:r>
            <a:r>
              <a:rPr lang="en-US" sz="1800" dirty="0" err="1"/>
              <a:t>Sovjetskog</a:t>
            </a:r>
            <a:r>
              <a:rPr lang="en-US" sz="1800" dirty="0"/>
              <a:t> </a:t>
            </a:r>
            <a:r>
              <a:rPr lang="en-US" sz="1800" dirty="0" err="1" smtClean="0"/>
              <a:t>aveza</a:t>
            </a:r>
            <a:r>
              <a:rPr lang="en-US" sz="1800" dirty="0"/>
              <a:t> do </a:t>
            </a:r>
            <a:r>
              <a:rPr lang="en-US" sz="1800" dirty="0" err="1"/>
              <a:t>kraja</a:t>
            </a:r>
            <a:r>
              <a:rPr lang="en-US" sz="1800" dirty="0"/>
              <a:t> 1960-ih, </a:t>
            </a:r>
            <a:r>
              <a:rPr lang="en-US" sz="1800" dirty="0" err="1"/>
              <a:t>koju</a:t>
            </a:r>
            <a:r>
              <a:rPr lang="en-US" sz="1800" dirty="0"/>
              <a:t> je </a:t>
            </a:r>
            <a:r>
              <a:rPr lang="en-US" sz="1800" dirty="0" err="1"/>
              <a:t>izrazio</a:t>
            </a:r>
            <a:r>
              <a:rPr lang="en-US" sz="1800" dirty="0"/>
              <a:t> </a:t>
            </a:r>
            <a:r>
              <a:rPr lang="en-US" sz="1800" dirty="0" err="1"/>
              <a:t>tijekom</a:t>
            </a:r>
            <a:r>
              <a:rPr lang="en-US" sz="1800" dirty="0"/>
              <a:t> </a:t>
            </a:r>
            <a:r>
              <a:rPr lang="en-US" sz="1800" dirty="0" err="1"/>
              <a:t>govora</a:t>
            </a:r>
            <a:r>
              <a:rPr lang="en-US" sz="1800" dirty="0"/>
              <a:t> u </a:t>
            </a:r>
            <a:r>
              <a:rPr lang="en-US" sz="1800" dirty="0" err="1"/>
              <a:t>kongresu</a:t>
            </a:r>
            <a:r>
              <a:rPr lang="en-US" sz="1800" dirty="0"/>
              <a:t> 1961: "</a:t>
            </a:r>
            <a:r>
              <a:rPr lang="en-US" sz="1800" dirty="0" err="1"/>
              <a:t>Vjerujem</a:t>
            </a:r>
            <a:r>
              <a:rPr lang="en-US" sz="1800" dirty="0"/>
              <a:t> da se ova </a:t>
            </a:r>
            <a:r>
              <a:rPr lang="en-US" sz="1800" dirty="0" err="1"/>
              <a:t>nacija</a:t>
            </a:r>
            <a:r>
              <a:rPr lang="en-US" sz="1800" dirty="0"/>
              <a:t> mora </a:t>
            </a:r>
            <a:r>
              <a:rPr lang="en-US" sz="1800" dirty="0" err="1"/>
              <a:t>posvetiti</a:t>
            </a:r>
            <a:r>
              <a:rPr lang="en-US" sz="1800" dirty="0"/>
              <a:t> </a:t>
            </a:r>
            <a:r>
              <a:rPr lang="en-US" sz="1800" dirty="0" err="1"/>
              <a:t>postizanju</a:t>
            </a:r>
            <a:r>
              <a:rPr lang="en-US" sz="1800" dirty="0"/>
              <a:t> </a:t>
            </a:r>
            <a:r>
              <a:rPr lang="en-US" sz="1800" dirty="0" err="1"/>
              <a:t>cilja</a:t>
            </a:r>
            <a:r>
              <a:rPr lang="en-US" sz="1800" dirty="0"/>
              <a:t>, </a:t>
            </a:r>
            <a:r>
              <a:rPr lang="en-US" sz="1800" dirty="0" err="1"/>
              <a:t>prije</a:t>
            </a:r>
            <a:r>
              <a:rPr lang="en-US" sz="1800" dirty="0"/>
              <a:t> </a:t>
            </a:r>
            <a:r>
              <a:rPr lang="en-US" sz="1800" dirty="0" err="1"/>
              <a:t>istjeka</a:t>
            </a:r>
            <a:r>
              <a:rPr lang="en-US" sz="1800" dirty="0"/>
              <a:t> </a:t>
            </a:r>
            <a:r>
              <a:rPr lang="en-US" sz="1800" dirty="0" err="1"/>
              <a:t>ovog</a:t>
            </a:r>
            <a:r>
              <a:rPr lang="en-US" sz="1800" dirty="0"/>
              <a:t> </a:t>
            </a:r>
            <a:r>
              <a:rPr lang="en-US" sz="1800" dirty="0" err="1"/>
              <a:t>desetljeća</a:t>
            </a:r>
            <a:r>
              <a:rPr lang="en-US" sz="1800" dirty="0"/>
              <a:t>, </a:t>
            </a:r>
            <a:r>
              <a:rPr lang="en-US" sz="1800" dirty="0" err="1"/>
              <a:t>slijetanja</a:t>
            </a:r>
            <a:r>
              <a:rPr lang="en-US" sz="1800" dirty="0"/>
              <a:t> </a:t>
            </a:r>
            <a:r>
              <a:rPr lang="en-US" sz="1800" dirty="0" err="1"/>
              <a:t>čovjeka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Mjesec</a:t>
            </a:r>
            <a:r>
              <a:rPr lang="en-US" sz="1800" dirty="0"/>
              <a:t> i </a:t>
            </a:r>
            <a:r>
              <a:rPr lang="en-US" sz="1800" dirty="0" err="1"/>
              <a:t>njegovog</a:t>
            </a:r>
            <a:r>
              <a:rPr lang="en-US" sz="1800" dirty="0"/>
              <a:t> </a:t>
            </a:r>
            <a:r>
              <a:rPr lang="en-US" sz="1800" dirty="0" err="1"/>
              <a:t>sigurnog</a:t>
            </a:r>
            <a:r>
              <a:rPr lang="en-US" sz="1800" dirty="0"/>
              <a:t> </a:t>
            </a:r>
            <a:r>
              <a:rPr lang="en-US" sz="1800" dirty="0" err="1"/>
              <a:t>povratka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Zemlju</a:t>
            </a:r>
            <a:r>
              <a:rPr lang="en-US" sz="1800" dirty="0" smtClean="0"/>
              <a:t>."</a:t>
            </a:r>
            <a:endParaRPr lang="en-US" sz="1800" dirty="0"/>
          </a:p>
          <a:p>
            <a:r>
              <a:rPr lang="en-US" sz="1800" dirty="0" err="1"/>
              <a:t>Nakon</a:t>
            </a:r>
            <a:r>
              <a:rPr lang="en-US" sz="1800" dirty="0"/>
              <a:t> </a:t>
            </a:r>
            <a:r>
              <a:rPr lang="en-US" sz="1800" dirty="0" err="1"/>
              <a:t>Apolla</a:t>
            </a:r>
            <a:r>
              <a:rPr lang="en-US" sz="1800" dirty="0"/>
              <a:t> 11 </a:t>
            </a:r>
            <a:r>
              <a:rPr lang="en-US" sz="1800" dirty="0" err="1"/>
              <a:t>još</a:t>
            </a:r>
            <a:r>
              <a:rPr lang="en-US" sz="1800" dirty="0"/>
              <a:t> pet </a:t>
            </a:r>
            <a:r>
              <a:rPr lang="en-US" sz="1800" dirty="0" err="1"/>
              <a:t>misija</a:t>
            </a:r>
            <a:r>
              <a:rPr lang="en-US" sz="1800" dirty="0"/>
              <a:t> </a:t>
            </a:r>
            <a:r>
              <a:rPr lang="en-US" sz="1800" dirty="0" err="1"/>
              <a:t>programa</a:t>
            </a:r>
            <a:r>
              <a:rPr lang="en-US" sz="1800" dirty="0"/>
              <a:t> Apollo </a:t>
            </a:r>
            <a:r>
              <a:rPr lang="en-US" sz="1800" dirty="0" err="1"/>
              <a:t>sletjelo</a:t>
            </a:r>
            <a:r>
              <a:rPr lang="en-US" sz="1800" dirty="0"/>
              <a:t> je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Mjesec</a:t>
            </a:r>
            <a:r>
              <a:rPr lang="en-US" sz="1800" dirty="0"/>
              <a:t> od 1969. do 1972.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614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Posada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075177"/>
              </p:ext>
            </p:extLst>
          </p:nvPr>
        </p:nvGraphicFramePr>
        <p:xfrm>
          <a:off x="35915" y="980728"/>
          <a:ext cx="8928573" cy="3463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36085"/>
                <a:gridCol w="439248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Položaj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Astronaut</a:t>
                      </a:r>
                    </a:p>
                  </a:txBody>
                  <a:tcPr anchor="ctr"/>
                </a:tc>
              </a:tr>
              <a:tr h="78636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Zapovjednik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u="none" strike="noStrike" dirty="0">
                          <a:effectLst/>
                        </a:rPr>
                        <a:t>Neil Alden Armstrong</a:t>
                      </a:r>
                      <a:r>
                        <a:rPr lang="nn-NO" dirty="0">
                          <a:effectLst/>
                        </a:rPr>
                        <a:t/>
                      </a:r>
                      <a:br>
                        <a:rPr lang="nn-NO" dirty="0">
                          <a:effectLst/>
                        </a:rPr>
                      </a:br>
                      <a:r>
                        <a:rPr lang="nn-NO" dirty="0">
                          <a:effectLst/>
                        </a:rPr>
                        <a:t>Drugi svemirski let</a:t>
                      </a:r>
                    </a:p>
                  </a:txBody>
                  <a:tcPr anchor="ctr"/>
                </a:tc>
              </a:tr>
              <a:tr h="86636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Pilot komandnog modula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effectLst/>
                        </a:rPr>
                        <a:t>Michael Collins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Drugi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svemirski</a:t>
                      </a:r>
                      <a:r>
                        <a:rPr lang="en-US" dirty="0">
                          <a:effectLst/>
                        </a:rPr>
                        <a:t> let</a:t>
                      </a:r>
                    </a:p>
                  </a:txBody>
                  <a:tcPr anchor="ctr"/>
                </a:tc>
              </a:tr>
              <a:tr h="130640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Pilot lunarnog modula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effectLst/>
                        </a:rPr>
                        <a:t>Buzz </a:t>
                      </a:r>
                      <a:r>
                        <a:rPr lang="en-US" u="none" strike="noStrike" dirty="0" err="1">
                          <a:effectLst/>
                        </a:rPr>
                        <a:t>Aldrin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effectLst/>
                        </a:rPr>
                        <a:t>Drugi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svemirski</a:t>
                      </a:r>
                      <a:r>
                        <a:rPr lang="en-US" dirty="0">
                          <a:effectLst/>
                        </a:rPr>
                        <a:t> let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Pravokutnik 10"/>
          <p:cNvSpPr/>
          <p:nvPr/>
        </p:nvSpPr>
        <p:spPr>
          <a:xfrm>
            <a:off x="395536" y="4967456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Svaki član posade Appolla 11 prije ove misije već je obavio jedan svemirski let, </a:t>
            </a:r>
            <a:endParaRPr lang="hr-HR" dirty="0" smtClean="0"/>
          </a:p>
          <a:p>
            <a:r>
              <a:rPr lang="vi-VN" dirty="0" smtClean="0"/>
              <a:t>što </a:t>
            </a:r>
            <a:r>
              <a:rPr lang="vi-VN" dirty="0"/>
              <a:t>je tek druga posada sastavljena isključivo od veterana u povijesti svemirskog istraživanja (prva je bila misija Apollo 10</a:t>
            </a:r>
            <a:r>
              <a:rPr lang="vi-VN" dirty="0" smtClean="0"/>
              <a:t>).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96377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Rezervna</a:t>
            </a:r>
            <a:r>
              <a:rPr lang="en-US" b="1" dirty="0"/>
              <a:t> posada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691077"/>
              </p:ext>
            </p:extLst>
          </p:nvPr>
        </p:nvGraphicFramePr>
        <p:xfrm>
          <a:off x="0" y="1052736"/>
          <a:ext cx="8964488" cy="28803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88024"/>
                <a:gridCol w="417646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Položaj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Astronaut</a:t>
                      </a:r>
                    </a:p>
                  </a:txBody>
                  <a:tcPr anchor="ctr"/>
                </a:tc>
              </a:tr>
              <a:tr h="786368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Zapovjednik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effectLst/>
                        </a:rPr>
                        <a:t>James A. Lovell, Jr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Pilot komandnog modula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effectLst/>
                        </a:rPr>
                        <a:t>William A. Anders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Pilot </a:t>
                      </a:r>
                      <a:r>
                        <a:rPr lang="en-US" dirty="0" err="1">
                          <a:effectLst/>
                        </a:rPr>
                        <a:t>lunarnog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modula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strike="noStrike" dirty="0">
                          <a:effectLst/>
                        </a:rPr>
                        <a:t>Fred W. </a:t>
                      </a:r>
                      <a:r>
                        <a:rPr lang="en-US" u="none" strike="noStrike" dirty="0" err="1">
                          <a:effectLst/>
                        </a:rPr>
                        <a:t>Haise</a:t>
                      </a:r>
                      <a:r>
                        <a:rPr lang="en-US" u="none" strike="noStrike" dirty="0">
                          <a:effectLst/>
                        </a:rPr>
                        <a:t>, </a:t>
                      </a:r>
                      <a:r>
                        <a:rPr lang="en-US" u="none" strike="noStrike" dirty="0" err="1">
                          <a:effectLst/>
                        </a:rPr>
                        <a:t>Jr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Lansiranje</a:t>
            </a:r>
            <a:r>
              <a:rPr lang="en-US" b="1" dirty="0"/>
              <a:t> i </a:t>
            </a:r>
            <a:r>
              <a:rPr lang="en-US" b="1" dirty="0" err="1"/>
              <a:t>ulazak</a:t>
            </a:r>
            <a:r>
              <a:rPr lang="en-US" b="1" dirty="0"/>
              <a:t> u </a:t>
            </a:r>
            <a:r>
              <a:rPr lang="en-US" b="1" dirty="0" err="1"/>
              <a:t>orbitu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55000" lnSpcReduction="20000"/>
          </a:bodyPr>
          <a:lstStyle/>
          <a:p>
            <a:r>
              <a:rPr lang="vi-VN" dirty="0"/>
              <a:t>Osim velikog mnoštva ljudi koje je zakrčilo autoceste i plaže kraj mjesta lansiranja, događaj su pratili milijuni gledatelja na televiziji, sa službenim komentarom NASA-inog šefa javnih informacija Jacka Kinga.</a:t>
            </a:r>
          </a:p>
          <a:p>
            <a:r>
              <a:rPr lang="vi-VN" dirty="0"/>
              <a:t>Raketa Saturn V, koja je </a:t>
            </a:r>
            <a:r>
              <a:rPr lang="vi-VN" i="1" dirty="0"/>
              <a:t>Apollo 11</a:t>
            </a:r>
            <a:r>
              <a:rPr lang="vi-VN" dirty="0"/>
              <a:t> ponijela u orbitu, poletjela je s lansirne rampe 39A u lansirnom kompleksu 39 Svemirskog centra </a:t>
            </a:r>
            <a:r>
              <a:rPr lang="vi-VN" dirty="0" smtClean="0"/>
              <a:t>Kennedy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16</a:t>
            </a:r>
            <a:r>
              <a:rPr lang="vi-VN" dirty="0"/>
              <a:t>. srpnja 1969. u </a:t>
            </a:r>
            <a:r>
              <a:rPr lang="vi-VN" dirty="0" smtClean="0"/>
              <a:t>13:32:00 UTC</a:t>
            </a:r>
            <a:r>
              <a:rPr lang="hr-HR" dirty="0" smtClean="0"/>
              <a:t> </a:t>
            </a:r>
            <a:r>
              <a:rPr lang="vi-VN" dirty="0" smtClean="0"/>
              <a:t>(9:32:00 lokalno </a:t>
            </a:r>
            <a:r>
              <a:rPr lang="vi-VN" dirty="0"/>
              <a:t>vrijeme</a:t>
            </a:r>
            <a:r>
              <a:rPr lang="vi-VN" dirty="0" smtClean="0"/>
              <a:t>) </a:t>
            </a:r>
            <a:r>
              <a:rPr lang="vi-VN" dirty="0"/>
              <a:t>te je letjelica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ušla </a:t>
            </a:r>
            <a:r>
              <a:rPr lang="vi-VN" dirty="0"/>
              <a:t>u orbitu 12 minuta kasnije. Nakon jedne i pol orbite, treći stupanj </a:t>
            </a: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rakete </a:t>
            </a:r>
            <a:r>
              <a:rPr lang="vi-VN" dirty="0"/>
              <a:t>(S-IVB) paljenjem </a:t>
            </a:r>
            <a:r>
              <a:rPr lang="vi-VN" i="1" dirty="0"/>
              <a:t>Trans Lunar Injection</a:t>
            </a:r>
            <a:r>
              <a:rPr lang="vi-VN" dirty="0"/>
              <a:t> usmjerio je letjelicu u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putanju </a:t>
            </a:r>
            <a:r>
              <a:rPr lang="vi-VN" dirty="0"/>
              <a:t>prema Mjesecu u 16:22:13 UTC. Oko 30 minuta kasnije par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komandni/servisni </a:t>
            </a:r>
            <a:r>
              <a:rPr lang="vi-VN" dirty="0"/>
              <a:t>modul odvojio se od posljednjeg stupnja Saturna V i spojio s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lunarnim </a:t>
            </a:r>
            <a:r>
              <a:rPr lang="vi-VN" dirty="0"/>
              <a:t>modulom, još uvijek smještenim u svom adapteru. Nakon što je modul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izvučen</a:t>
            </a:r>
            <a:r>
              <a:rPr lang="vi-VN" dirty="0"/>
              <a:t>, kombinirana letjelica kretala se prema Mjesecu, dok je treći stupanj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</a:t>
            </a:r>
            <a:r>
              <a:rPr lang="vi-VN" dirty="0" smtClean="0"/>
              <a:t>pogonske </a:t>
            </a:r>
            <a:r>
              <a:rPr lang="vi-VN" dirty="0"/>
              <a:t>rakete letio na putanji prema solarnoj orbiti</a:t>
            </a:r>
            <a:r>
              <a:rPr lang="vi-VN" dirty="0" smtClean="0"/>
              <a:t>.</a:t>
            </a:r>
            <a:endParaRPr lang="vi-VN" dirty="0"/>
          </a:p>
          <a:p>
            <a:r>
              <a:rPr lang="vi-VN" dirty="0"/>
              <a:t>Nakon nepunih 76 sati leta, 19. srpnja u 17:21:50 UTC, </a:t>
            </a:r>
            <a:r>
              <a:rPr lang="vi-VN" i="1" dirty="0"/>
              <a:t>Apollo 11</a:t>
            </a:r>
            <a:r>
              <a:rPr lang="vi-VN" dirty="0"/>
              <a:t> prošao je kraj Mjeseca i uključio pomoćni pogonski motor radi ulaska u lunarnu orbitu. U trideset </a:t>
            </a:r>
            <a:r>
              <a:rPr lang="vi-VN" dirty="0" smtClean="0"/>
              <a:t>orbita</a:t>
            </a:r>
            <a:r>
              <a:rPr lang="hr-HR" baseline="30000" dirty="0"/>
              <a:t> </a:t>
            </a:r>
            <a:r>
              <a:rPr lang="vi-VN" dirty="0" smtClean="0"/>
              <a:t>koje </a:t>
            </a:r>
            <a:r>
              <a:rPr lang="vi-VN" dirty="0"/>
              <a:t>su usljedile, posada je mogla vidjeti svoje mjesto slijetanja u južnom Moru Tišine (</a:t>
            </a:r>
            <a:r>
              <a:rPr lang="vi-VN" i="1" dirty="0"/>
              <a:t>Mare Tranquillitatis</a:t>
            </a:r>
            <a:r>
              <a:rPr lang="vi-VN" dirty="0"/>
              <a:t>), oko 20 km jugozapadno od kratera Sabine D (0.67408N, 23.47297E). Mjesto slijetanja odabrale su automatske lunarne sonde Ranger 8, Surveyor 5 i letjelica za kartiranje Lunar </a:t>
            </a:r>
            <a:r>
              <a:rPr lang="vi-VN" dirty="0" smtClean="0"/>
              <a:t>Orbiter </a:t>
            </a:r>
            <a:r>
              <a:rPr lang="vi-VN" dirty="0"/>
              <a:t>jer ga je karakterizirala relativno ravna i glatka površina, pogodna za slijetanje i izvanbrodske aktivnosti (EVA</a:t>
            </a:r>
            <a:r>
              <a:rPr lang="vi-VN" dirty="0" smtClean="0"/>
              <a:t>).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2886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Slijetanje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Mjesec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rmAutofit fontScale="70000" lnSpcReduction="20000"/>
          </a:bodyPr>
          <a:lstStyle/>
          <a:p>
            <a:r>
              <a:rPr lang="vi-VN" dirty="0"/>
              <a:t>20. srpnja 1969. lunarni modul (LM) </a:t>
            </a:r>
            <a:r>
              <a:rPr lang="vi-VN" i="1" dirty="0"/>
              <a:t>Eagle</a:t>
            </a:r>
            <a:r>
              <a:rPr lang="vi-VN" dirty="0"/>
              <a:t> odvojio se od komandnog modula </a:t>
            </a:r>
            <a:r>
              <a:rPr lang="vi-VN" i="1" dirty="0"/>
              <a:t>Columbia</a:t>
            </a:r>
            <a:r>
              <a:rPr lang="vi-VN" dirty="0"/>
              <a:t>. Collins, sam u </a:t>
            </a:r>
            <a:r>
              <a:rPr lang="vi-VN" i="1" dirty="0"/>
              <a:t>Columbiji</a:t>
            </a:r>
            <a:r>
              <a:rPr lang="vi-VN" dirty="0"/>
              <a:t>, pregledao je </a:t>
            </a:r>
            <a:r>
              <a:rPr lang="vi-VN" i="1" dirty="0"/>
              <a:t>Eagle</a:t>
            </a:r>
            <a:r>
              <a:rPr lang="vi-VN" dirty="0"/>
              <a:t> dok se okretao pred njim da bi se uvjerio da letjelica nije oštećena.</a:t>
            </a:r>
          </a:p>
          <a:p>
            <a:r>
              <a:rPr lang="vi-VN" dirty="0"/>
              <a:t>Kada je započelo spuštanje, Armstrong i Aldrin ustanovili su da orjentire na površini prolaze 4 sekunde prerano i izvjestili su da su "dugački": sletjeti će kilometrima zapadnije od predviđenog mjesta.</a:t>
            </a:r>
          </a:p>
          <a:p>
            <a:r>
              <a:rPr lang="vi-VN" dirty="0"/>
              <a:t>Pet minuta nakon početka silaznog </a:t>
            </a:r>
            <a:r>
              <a:rPr lang="vi-VN" dirty="0" smtClean="0"/>
              <a:t>paljenja </a:t>
            </a:r>
            <a:r>
              <a:rPr lang="vi-VN" dirty="0"/>
              <a:t>i 1800 m iznad površine Mjeseca, kompjutor za navigaciju i upravljanje lunarnog modula (</a:t>
            </a:r>
            <a:r>
              <a:rPr lang="vi-VN" i="1" dirty="0"/>
              <a:t>LM navigation and guidance computer</a:t>
            </a:r>
            <a:r>
              <a:rPr lang="vi-VN" dirty="0"/>
              <a:t>) omeo je posadu prvim od nekoliko neočekivanih "1202" i "1201" programskih alarma. U kontroli misije u Houstonu ,Texas, kompjutorski tehničar Jack Garman rekao je službeniku za upravljanje Steveu Balesu da je letjelica sigurna za nastavak spuštanja što je preneseno i posadi. Programski alarmi ukazivali su na "izvršna prekoračenja", kada kompjutor za upravljanje nije mogao izvršiti sve svoje zadatke u stvarnom vremenu te je neke morao </a:t>
            </a:r>
            <a:r>
              <a:rPr lang="vi-VN" dirty="0" smtClean="0"/>
              <a:t>odgoditi.To </a:t>
            </a:r>
            <a:r>
              <a:rPr lang="vi-VN" dirty="0"/>
              <a:t>nije bila niti kompjutorska niti astronautska greška, već je proizašlo iz greške u treniranjima astronauta. Premda nije bio potreban za slijetanje, radar za randevu bio je namjerno uključen da bi bio spreman za brzo odustajanje.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386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" y="0"/>
            <a:ext cx="5138296" cy="33203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9" y="3320381"/>
            <a:ext cx="5169234" cy="34737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7" y="0"/>
            <a:ext cx="3995934" cy="33203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146" y="3320382"/>
            <a:ext cx="4001854" cy="34737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0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86800" cy="23549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Aktivnosti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mjesečevoj</a:t>
            </a:r>
            <a:r>
              <a:rPr lang="en-US" b="1" dirty="0"/>
              <a:t> </a:t>
            </a:r>
            <a:r>
              <a:rPr lang="en-US" b="1" dirty="0" err="1"/>
              <a:t>površini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692696"/>
            <a:ext cx="8812088" cy="5832649"/>
          </a:xfrm>
        </p:spPr>
        <p:txBody>
          <a:bodyPr>
            <a:noAutofit/>
          </a:bodyPr>
          <a:lstStyle/>
          <a:p>
            <a:r>
              <a:rPr lang="vi-VN" sz="1600" dirty="0"/>
              <a:t>Astronauti su planirali postavljanje ranog Apollo znanstveno eksperimentalnog paketa (</a:t>
            </a:r>
            <a:r>
              <a:rPr lang="vi-VN" sz="1600" dirty="0" smtClean="0"/>
              <a:t>EASEP</a:t>
            </a:r>
            <a:r>
              <a:rPr lang="hr-HR" sz="1600" dirty="0"/>
              <a:t>)</a:t>
            </a:r>
            <a:r>
              <a:rPr lang="vi-VN" sz="1600" dirty="0"/>
              <a:t> i američke zastave proučavajući mjesto slijetanja kroz dva trokutasta prozora na lunarnom modulu, koja su im omogućavala vidno polje od 60°. Pripreme su zahtjevale više vremena od predviđena dva sata. Armstrong je isprva imao teškoća pri prolasku kroz otvor sa svojim prenosivim sustavom za održavanje </a:t>
            </a:r>
            <a:r>
              <a:rPr lang="vi-VN" sz="1600" dirty="0" smtClean="0"/>
              <a:t>života</a:t>
            </a:r>
            <a:r>
              <a:rPr lang="hr-HR" sz="1600" baseline="30000" dirty="0"/>
              <a:t> </a:t>
            </a:r>
            <a:r>
              <a:rPr lang="vi-VN" sz="1600" dirty="0" smtClean="0"/>
              <a:t>(PLSS</a:t>
            </a:r>
            <a:r>
              <a:rPr lang="vi-VN" sz="1600" dirty="0"/>
              <a:t>). </a:t>
            </a:r>
            <a:endParaRPr lang="hr-HR" sz="1600" dirty="0" smtClean="0"/>
          </a:p>
          <a:p>
            <a:endParaRPr lang="hr-HR" sz="1600" dirty="0" smtClean="0"/>
          </a:p>
          <a:p>
            <a:r>
              <a:rPr lang="vi-VN" sz="1600" dirty="0" smtClean="0"/>
              <a:t>U </a:t>
            </a:r>
            <a:r>
              <a:rPr lang="vi-VN" sz="1600" dirty="0"/>
              <a:t>02:39 UTC u ponedjeljak 21. srpnja (04:39 CET, 22:39 EDT 20. srpnja) 1969., Armstrong je otvorio </a:t>
            </a:r>
            <a:r>
              <a:rPr lang="vi-VN" sz="1600" dirty="0" smtClean="0"/>
              <a:t>vrata</a:t>
            </a:r>
            <a:r>
              <a:rPr lang="hr-HR" sz="1600" dirty="0" smtClean="0"/>
              <a:t> i u </a:t>
            </a:r>
            <a:r>
              <a:rPr lang="vi-VN" sz="1600" dirty="0" smtClean="0"/>
              <a:t>02:51 </a:t>
            </a:r>
            <a:r>
              <a:rPr lang="vi-VN" sz="1600" dirty="0"/>
              <a:t>UTC započeo svoj silazak na površinu </a:t>
            </a:r>
            <a:r>
              <a:rPr lang="hr-HR" sz="1600" dirty="0" smtClean="0"/>
              <a:t>M</a:t>
            </a:r>
            <a:r>
              <a:rPr lang="vi-VN" sz="1600" dirty="0" smtClean="0"/>
              <a:t>jeseca</a:t>
            </a:r>
            <a:r>
              <a:rPr lang="vi-VN" sz="1600" dirty="0"/>
              <a:t>. Radi komande jedinice daljinskog upravljanja na grudima, nije mogao vidjeti svoja stopala. Silazeći niz ljestve s devet stepenica, Armstrong je </a:t>
            </a:r>
            <a:r>
              <a:rPr lang="vi-VN" sz="1600" dirty="0" smtClean="0"/>
              <a:t>povukao d-prsten radi </a:t>
            </a:r>
            <a:r>
              <a:rPr lang="vi-VN" sz="1600" dirty="0"/>
              <a:t>postavljanja sklopa modularnog spremišta opreme (MESA) presavijenog uz bok lunarnog modula i aktiviranja TV kamere, te je u 02:56 UTC (04:56 CET, 22:56 EDT) svojim lijevim stopalom zakoračio na površinu</a:t>
            </a:r>
            <a:r>
              <a:rPr lang="vi-VN" sz="1600" dirty="0" smtClean="0"/>
              <a:t>.</a:t>
            </a:r>
            <a:r>
              <a:rPr lang="vi-VN" sz="1600" dirty="0"/>
              <a:t> Pri prvom slijetanju na Mjesec korišten je radioamaterski format </a:t>
            </a:r>
            <a:r>
              <a:rPr lang="vi-VN" sz="1600" i="1" dirty="0"/>
              <a:t>"slow scan TV"</a:t>
            </a:r>
            <a:r>
              <a:rPr lang="vi-VN" sz="1600" dirty="0"/>
              <a:t>, nekompatibilan s komercijalnom televizijom, te je bio prikazivan na posebnom monitoru koji je snimala konvencionalna TV kamera, što je znatno smanjivalo kvalitetu </a:t>
            </a:r>
            <a:r>
              <a:rPr lang="vi-VN" sz="1600" dirty="0" smtClean="0"/>
              <a:t>slike.</a:t>
            </a:r>
            <a:r>
              <a:rPr lang="hr-HR" sz="1600" baseline="30000" dirty="0"/>
              <a:t> </a:t>
            </a:r>
            <a:r>
              <a:rPr lang="vi-VN" sz="1600" dirty="0" smtClean="0"/>
              <a:t>Signal </a:t>
            </a:r>
            <a:r>
              <a:rPr lang="vi-VN" sz="1600" dirty="0"/>
              <a:t>je priman u Goldstoneu u SAD-u i s boljom kvalitetom u Honeysuckle Creeku (</a:t>
            </a:r>
            <a:r>
              <a:rPr lang="vi-VN" sz="1600" i="1" dirty="0"/>
              <a:t>Honeysuckle Creek Tracking Station</a:t>
            </a:r>
            <a:r>
              <a:rPr lang="vi-VN" sz="1600" dirty="0"/>
              <a:t>) u Australiji. Nakon nekoliko minuta trasa je prebačena na osjetljiviji Parkes radio teleskop također u </a:t>
            </a:r>
            <a:r>
              <a:rPr lang="vi-VN" sz="1600" dirty="0" smtClean="0"/>
              <a:t>Australiji.</a:t>
            </a:r>
            <a:r>
              <a:rPr lang="hr-HR" sz="1600" baseline="30000" dirty="0"/>
              <a:t> </a:t>
            </a:r>
            <a:r>
              <a:rPr lang="vi-VN" sz="1600" dirty="0" smtClean="0"/>
              <a:t>Unatoč </a:t>
            </a:r>
            <a:r>
              <a:rPr lang="vi-VN" sz="1600" dirty="0"/>
              <a:t>nešto tehničkih i vremenskih teškoća, sablasne crno bijele snimke prvih izvanbrodskih aktivnosti emitirane su ka najmanje 600 milijuna gledatelja na </a:t>
            </a:r>
            <a:r>
              <a:rPr lang="vi-VN" sz="1600" dirty="0" smtClean="0"/>
              <a:t>Zemlji.</a:t>
            </a:r>
            <a:r>
              <a:rPr lang="hr-HR" sz="1600" baseline="30000" dirty="0"/>
              <a:t> </a:t>
            </a:r>
            <a:r>
              <a:rPr lang="vi-VN" sz="1600" dirty="0" smtClean="0"/>
              <a:t>Premda </a:t>
            </a:r>
            <a:r>
              <a:rPr lang="vi-VN" sz="1600" dirty="0"/>
              <a:t>su kopije tih snimki, u formatu za emitiranje, sačuvane i lako dostupne, snimke originalnih </a:t>
            </a:r>
            <a:r>
              <a:rPr lang="vi-VN" sz="1600" i="1" dirty="0"/>
              <a:t>slow scan</a:t>
            </a:r>
            <a:r>
              <a:rPr lang="vi-VN" sz="1600" dirty="0"/>
              <a:t> emisija s </a:t>
            </a:r>
            <a:r>
              <a:rPr lang="hr-HR" sz="1600" dirty="0" smtClean="0"/>
              <a:t>M</a:t>
            </a:r>
            <a:r>
              <a:rPr lang="vi-VN" sz="1600" dirty="0" smtClean="0"/>
              <a:t>jeseca </a:t>
            </a:r>
            <a:r>
              <a:rPr lang="vi-VN" sz="1600" dirty="0"/>
              <a:t>nenamjerno su uništene tijekom rutinskog ponovnog korištenja magnetnih traka u NASA-i. Arhivirane kopije snimki pronađene su u Perthu u Australiji, jedno od mjesta gdje su izvorno primana emitiranja s Mjeseca.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657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63297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Polijetanje</a:t>
            </a:r>
            <a:r>
              <a:rPr lang="en-US" b="1" dirty="0"/>
              <a:t> s </a:t>
            </a:r>
            <a:r>
              <a:rPr lang="en-US" b="1" dirty="0" err="1"/>
              <a:t>Mjeseca</a:t>
            </a:r>
            <a:r>
              <a:rPr lang="en-US" b="1" dirty="0"/>
              <a:t> i </a:t>
            </a:r>
            <a:r>
              <a:rPr lang="en-US" b="1" dirty="0" err="1"/>
              <a:t>povratak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490" y="1124744"/>
            <a:ext cx="9114509" cy="5713721"/>
          </a:xfrm>
        </p:spPr>
        <p:txBody>
          <a:bodyPr>
            <a:normAutofit fontScale="47500" lnSpcReduction="20000"/>
          </a:bodyPr>
          <a:lstStyle/>
          <a:p>
            <a:r>
              <a:rPr lang="vi-VN" sz="3400" dirty="0"/>
              <a:t>Aldrin se prvi vratio u </a:t>
            </a:r>
            <a:r>
              <a:rPr lang="vi-VN" sz="3400" i="1" dirty="0"/>
              <a:t>Eagle</a:t>
            </a:r>
            <a:r>
              <a:rPr lang="vi-VN" sz="3400" dirty="0"/>
              <a:t>. S ponešto teškoća, astronauti su podigli film i dvije kutije uzoraka s više od 22 kg materijala </a:t>
            </a:r>
            <a:r>
              <a:rPr lang="hr-HR" sz="3400" dirty="0" smtClean="0"/>
              <a:t>M</a:t>
            </a:r>
            <a:r>
              <a:rPr lang="vi-VN" sz="3400" dirty="0" smtClean="0"/>
              <a:t>jesečeve </a:t>
            </a:r>
            <a:r>
              <a:rPr lang="vi-VN" sz="3400" dirty="0"/>
              <a:t>površine kroz otvor modula, koristeći koloturni uređaj nazvan </a:t>
            </a:r>
            <a:r>
              <a:rPr lang="vi-VN" sz="3400" i="1" dirty="0"/>
              <a:t>Lunar Equipment Conveyor</a:t>
            </a:r>
            <a:r>
              <a:rPr lang="vi-VN" sz="3400" dirty="0"/>
              <a:t>. Armstrong je podsjetio Aldrina na vreću memorijalnih predmeta u njegovom džepu, te je Aldrin vreću odbacio. Armstrong je potom skočio na treću stepenicu ljestvava i uvukao se u lunarni modul. Nakon prebacivanja na održavanje života u modulu, astronati su stupanj za polijetanje olakšali izbacivši van PLSS naprtnjače, </a:t>
            </a:r>
            <a:r>
              <a:rPr lang="hr-HR" sz="3400" dirty="0" smtClean="0"/>
              <a:t>M</a:t>
            </a:r>
            <a:r>
              <a:rPr lang="vi-VN" sz="3400" dirty="0" smtClean="0"/>
              <a:t>jesečeve </a:t>
            </a:r>
            <a:r>
              <a:rPr lang="vi-VN" sz="3400" dirty="0"/>
              <a:t>cipele, jedan Hasselblad fotoaparat i drugu opremu. Tada su presurizirali lunarni modul i otišli na spavanje</a:t>
            </a:r>
            <a:r>
              <a:rPr lang="vi-VN" sz="3400" dirty="0" smtClean="0"/>
              <a:t>.</a:t>
            </a:r>
            <a:endParaRPr lang="vi-VN" sz="3400" dirty="0"/>
          </a:p>
          <a:p>
            <a:r>
              <a:rPr lang="vi-VN" sz="3400" dirty="0"/>
              <a:t>Za to vrijeme, druga svemirska letjelica, Luna 15 - automatska sovjetska sonda u lunarnoj orbiti, započela je svoje spuštanje na </a:t>
            </a:r>
            <a:r>
              <a:rPr lang="hr-HR" sz="3400" dirty="0" smtClean="0"/>
              <a:t>M</a:t>
            </a:r>
            <a:r>
              <a:rPr lang="vi-VN" sz="3400" dirty="0" smtClean="0"/>
              <a:t>jesečevu </a:t>
            </a:r>
            <a:r>
              <a:rPr lang="vi-VN" sz="3400" dirty="0"/>
              <a:t>površinu. Lansirana samo tri dana prije misije Apollo 11, bio je to treći sovjetski pokušaj prikupljanja uzoraka </a:t>
            </a:r>
            <a:r>
              <a:rPr lang="hr-HR" sz="3400" dirty="0" smtClean="0"/>
              <a:t>M</a:t>
            </a:r>
            <a:r>
              <a:rPr lang="vi-VN" sz="3400" dirty="0" smtClean="0"/>
              <a:t>jesečevog </a:t>
            </a:r>
            <a:r>
              <a:rPr lang="vi-VN" sz="3400" dirty="0"/>
              <a:t>tla. Ruska letjelica srušila se na Mjesec oko 15:50 UTC – samo nekoliko sati prije predviđenog američkog polijetanja</a:t>
            </a:r>
            <a:r>
              <a:rPr lang="vi-VN" sz="3400" dirty="0" smtClean="0"/>
              <a:t>.</a:t>
            </a:r>
            <a:r>
              <a:rPr lang="vi-VN" sz="3400" dirty="0"/>
              <a:t> U utrci prema Mjesecu i povratku na Zemlju, paralelne misije Luna 15 i Apollo 11 bile su vrhunac svemirske utrke koja je obilježila svemirske programe Sjedinjenih Država i Sovjetskog Saveza 1960-ih. Simultane misije postale su jedna od prvih instanci sovjetsko/američke svemirske suradnje, jer je SSSR objavio plan leta Lune 15 da bi se izbjegla mogućnost sudara s Apollo 11, iako je točna misija bila nepoznata</a:t>
            </a:r>
            <a:r>
              <a:rPr lang="vi-VN" sz="3400" dirty="0" smtClean="0"/>
              <a:t>.</a:t>
            </a:r>
            <a:endParaRPr lang="vi-VN" sz="3400" dirty="0"/>
          </a:p>
          <a:p>
            <a:r>
              <a:rPr lang="vi-VN" sz="3400" dirty="0"/>
              <a:t>Dok se kretao u kabini, Aldrin je slučajno razbio automatski prekidač glavnog motora za polijetanje s Mjeseca. Postojala je zabrinutost da bi to moglo spriječiti paljenje motora i astronaute ostaviti zarobljene na Mjesecu. Srećom, flomaster je bio dovoljan da bi se aktivirao </a:t>
            </a:r>
            <a:r>
              <a:rPr lang="vi-VN" sz="3400" dirty="0" smtClean="0"/>
              <a:t>prekidač.</a:t>
            </a:r>
            <a:r>
              <a:rPr lang="hr-HR" sz="3400" baseline="30000" dirty="0"/>
              <a:t> </a:t>
            </a:r>
            <a:r>
              <a:rPr lang="vi-VN" sz="3400" dirty="0" smtClean="0"/>
              <a:t>U </a:t>
            </a:r>
            <a:r>
              <a:rPr lang="vi-VN" sz="3400" dirty="0"/>
              <a:t>slučaju da to nije pomoglo, strujni krugovi lunarnog modula mogli su biti rekonfigurirani da bi se omogućilo paljenje motora</a:t>
            </a:r>
            <a:r>
              <a:rPr lang="vi-VN" sz="3400" dirty="0" smtClean="0"/>
              <a:t>.</a:t>
            </a:r>
            <a:endParaRPr lang="vi-VN" sz="3400" dirty="0"/>
          </a:p>
          <a:p>
            <a:r>
              <a:rPr lang="vi-VN" sz="3400" dirty="0"/>
              <a:t>Nakon oko sedam sati odmora, posadu je probudila kontrola misije u Houstonu da bi se pripremili za povratni let. Dva i pol sata kasnije, u 17:54 UTC, poletjeli su u lansirnom stupnju lunarnog modula, noseći 21,5 kilograma </a:t>
            </a:r>
            <a:r>
              <a:rPr lang="hr-HR" sz="3400" dirty="0" smtClean="0"/>
              <a:t>M</a:t>
            </a:r>
            <a:r>
              <a:rPr lang="vi-VN" sz="3400" dirty="0" smtClean="0"/>
              <a:t>jesečevih </a:t>
            </a:r>
            <a:r>
              <a:rPr lang="vi-VN" sz="3400" dirty="0"/>
              <a:t>uzoraka, te su se u lunarnoj orbiti ponovno pridružili Michaelu Collinsu u komandnom modulu </a:t>
            </a:r>
            <a:r>
              <a:rPr lang="vi-VN" sz="3400" i="1" dirty="0"/>
              <a:t>Columbia</a:t>
            </a:r>
            <a:r>
              <a:rPr lang="vi-VN" sz="3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4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56874"/>
            <a:ext cx="3478696" cy="29672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0647"/>
            <a:ext cx="4752528" cy="30237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56874"/>
            <a:ext cx="4752528" cy="29672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33" y="260647"/>
            <a:ext cx="3478696" cy="31677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1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148</Words>
  <Application>Microsoft Office PowerPoint</Application>
  <PresentationFormat>Prikaz na zaslonu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Franklin Gothic Book</vt:lpstr>
      <vt:lpstr>Franklin Gothic Medium</vt:lpstr>
      <vt:lpstr>Tahoma</vt:lpstr>
      <vt:lpstr>Wingdings 2</vt:lpstr>
      <vt:lpstr>Putovanje</vt:lpstr>
      <vt:lpstr>Apollo 11</vt:lpstr>
      <vt:lpstr>Posada </vt:lpstr>
      <vt:lpstr>Rezervna posada </vt:lpstr>
      <vt:lpstr>Lansiranje i ulazak u orbitu </vt:lpstr>
      <vt:lpstr>Slijetanje na Mjesec </vt:lpstr>
      <vt:lpstr>PowerPointova prezentacija</vt:lpstr>
      <vt:lpstr>Aktivnosti na mjesečevoj površini</vt:lpstr>
      <vt:lpstr>Polijetanje s Mjeseca i povratak 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Apollo 11</dc:title>
  <dc:creator>ACER</dc:creator>
  <cp:lastModifiedBy>Windows User</cp:lastModifiedBy>
  <cp:revision>9</cp:revision>
  <dcterms:created xsi:type="dcterms:W3CDTF">2019-10-05T10:53:10Z</dcterms:created>
  <dcterms:modified xsi:type="dcterms:W3CDTF">2019-11-25T20:57:00Z</dcterms:modified>
</cp:coreProperties>
</file>