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_c200" ContentType="image/g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8"/>
    <a:srgbClr val="4497B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BACBF2-B1EA-4761-9B50-1A99720A2125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D12F5EF-11AE-4210-98D9-35D882E4A4A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_c200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797"/>
            <a:ext cx="9144000" cy="1464987"/>
          </a:xfrm>
        </p:spPr>
        <p:txBody>
          <a:bodyPr/>
          <a:lstStyle/>
          <a:p>
            <a:r>
              <a:rPr lang="hr-HR" sz="6000" dirty="0" smtClean="0">
                <a:solidFill>
                  <a:schemeClr val="tx1"/>
                </a:solidFill>
              </a:rPr>
              <a:t>GLAZBENI SAT</a:t>
            </a:r>
            <a:endParaRPr lang="hr-HR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12192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660066"/>
                </a:solidFill>
                <a:latin typeface="Arial Rounded MT Bold" pitchFamily="34" charset="0"/>
              </a:rPr>
              <a:t>MARTA I VALENTINA</a:t>
            </a:r>
            <a:endParaRPr lang="hr-HR" sz="4800" dirty="0">
              <a:solidFill>
                <a:srgbClr val="660066"/>
              </a:solidFill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48880"/>
            <a:ext cx="3506477" cy="403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1809750" cy="451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28" y="2701007"/>
            <a:ext cx="3575874" cy="33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effectLst/>
                <a:latin typeface="Goudy Stout" pitchFamily="18" charset="0"/>
                <a:cs typeface="Aharoni" pitchFamily="2" charset="-79"/>
              </a:rPr>
              <a:t>H</a:t>
            </a:r>
            <a:r>
              <a:rPr lang="hr-HR" dirty="0" smtClean="0">
                <a:solidFill>
                  <a:srgbClr val="00B0F0"/>
                </a:solidFill>
                <a:effectLst/>
                <a:latin typeface="Goudy Stout" pitchFamily="18" charset="0"/>
                <a:cs typeface="Aharoni" pitchFamily="2" charset="-79"/>
              </a:rPr>
              <a:t>A</a:t>
            </a:r>
            <a:r>
              <a:rPr lang="hr-HR" dirty="0" smtClean="0">
                <a:solidFill>
                  <a:srgbClr val="92D050"/>
                </a:solidFill>
                <a:effectLst/>
                <a:latin typeface="Goudy Stout" pitchFamily="18" charset="0"/>
                <a:cs typeface="Aharoni" pitchFamily="2" charset="-79"/>
              </a:rPr>
              <a:t>R</a:t>
            </a:r>
            <a:r>
              <a:rPr lang="hr-HR" dirty="0" smtClean="0">
                <a:solidFill>
                  <a:srgbClr val="7030A0"/>
                </a:solidFill>
                <a:effectLst/>
                <a:latin typeface="Goudy Stout" pitchFamily="18" charset="0"/>
                <a:cs typeface="Aharoni" pitchFamily="2" charset="-79"/>
              </a:rPr>
              <a:t>F</a:t>
            </a:r>
            <a:r>
              <a:rPr lang="hr-HR" dirty="0" smtClean="0">
                <a:solidFill>
                  <a:srgbClr val="FFFF00"/>
                </a:solidFill>
                <a:effectLst/>
                <a:latin typeface="Goudy Stout" pitchFamily="18" charset="0"/>
                <a:cs typeface="Aharoni" pitchFamily="2" charset="-79"/>
              </a:rPr>
              <a:t>A</a:t>
            </a:r>
            <a:endParaRPr lang="hr-HR" dirty="0">
              <a:solidFill>
                <a:srgbClr val="FFFF00"/>
              </a:solidFill>
              <a:effectLst/>
              <a:latin typeface="Goudy Stout" pitchFamily="18" charset="0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90"/>
            <a:ext cx="3528392" cy="49203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11322"/>
            <a:ext cx="3672407" cy="5646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53" y="2060848"/>
            <a:ext cx="2825147" cy="34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1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0728"/>
          </a:xfrm>
        </p:spPr>
        <p:txBody>
          <a:bodyPr/>
          <a:lstStyle/>
          <a:p>
            <a:r>
              <a:rPr lang="hr-HR" dirty="0" smtClean="0">
                <a:solidFill>
                  <a:srgbClr val="7030A0"/>
                </a:solidFill>
                <a:latin typeface="Cooper Black" pitchFamily="18" charset="0"/>
              </a:rPr>
              <a:t>PITANJA...</a:t>
            </a:r>
            <a:endParaRPr lang="hr-HR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10445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hr-HR" sz="4400" b="1" dirty="0" smtClean="0">
                <a:solidFill>
                  <a:schemeClr val="tx1"/>
                </a:solidFill>
                <a:latin typeface="Rockwell" pitchFamily="18" charset="0"/>
              </a:rPr>
              <a:t>Kako je Ina gledala harfu?</a:t>
            </a:r>
          </a:p>
          <a:p>
            <a:pPr marL="742950" indent="-742950">
              <a:buAutoNum type="arabicPeriod"/>
            </a:pPr>
            <a:r>
              <a:rPr lang="hr-HR" sz="4400" b="1" dirty="0" smtClean="0">
                <a:solidFill>
                  <a:schemeClr val="tx1"/>
                </a:solidFill>
                <a:latin typeface="Rockwell" pitchFamily="18" charset="0"/>
              </a:rPr>
              <a:t>Što je Ina rekla harfi?</a:t>
            </a:r>
          </a:p>
          <a:p>
            <a:pPr marL="742950" indent="-742950">
              <a:buAutoNum type="arabicPeriod"/>
            </a:pPr>
            <a:r>
              <a:rPr lang="hr-HR" sz="4400" b="1" dirty="0" smtClean="0">
                <a:solidFill>
                  <a:schemeClr val="tx1"/>
                </a:solidFill>
                <a:latin typeface="Rockwell" pitchFamily="18" charset="0"/>
              </a:rPr>
              <a:t>Je li harfa odgovorila?</a:t>
            </a:r>
          </a:p>
          <a:p>
            <a:pPr marL="742950" indent="-742950">
              <a:buAutoNum type="arabicPeriod"/>
            </a:pPr>
            <a:r>
              <a:rPr lang="hr-HR" sz="4400" b="1" dirty="0" smtClean="0">
                <a:solidFill>
                  <a:schemeClr val="tx1"/>
                </a:solidFill>
                <a:latin typeface="Rockwell" pitchFamily="18" charset="0"/>
              </a:rPr>
              <a:t>Što se Ini pričinilo?</a:t>
            </a:r>
          </a:p>
          <a:p>
            <a:pPr marL="742950" indent="-742950">
              <a:buAutoNum type="arabicPeriod"/>
            </a:pPr>
            <a:r>
              <a:rPr lang="hr-HR" sz="4400" b="1" dirty="0" smtClean="0">
                <a:solidFill>
                  <a:schemeClr val="tx1"/>
                </a:solidFill>
                <a:latin typeface="Rockwell" pitchFamily="18" charset="0"/>
              </a:rPr>
              <a:t>Što je neki glas rekao Ini?</a:t>
            </a:r>
          </a:p>
          <a:p>
            <a:pPr marL="0" indent="0">
              <a:buNone/>
            </a:pPr>
            <a:endParaRPr lang="hr-HR" sz="4400" b="1" dirty="0" smtClean="0">
              <a:solidFill>
                <a:schemeClr val="tx1"/>
              </a:solidFill>
              <a:latin typeface="Rockwell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8835"/>
            <a:ext cx="22860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4753"/>
            <a:ext cx="2324100" cy="212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46" y="4630261"/>
            <a:ext cx="2305050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630261"/>
            <a:ext cx="2047875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17685"/>
            <a:ext cx="23241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hr-HR" sz="6000" u="sng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HARFA</a:t>
            </a:r>
            <a:endParaRPr lang="hr-HR" sz="6000" u="sng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hr-HR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HARFA </a:t>
            </a:r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je </a:t>
            </a:r>
            <a:r>
              <a:rPr lang="hr-HR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žičano glazbalo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.</a:t>
            </a:r>
          </a:p>
          <a:p>
            <a:r>
              <a:rPr lang="hr-HR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HARFA 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se svira objema rukama,trzanjem žica vrhovima prstiju.</a:t>
            </a:r>
          </a:p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Zvuk harfe je vrlo bogat i plemenit, ali nedovoljno velike snage,tako da najbolje dolazi do izražaja u </a:t>
            </a:r>
            <a:r>
              <a:rPr lang="hr-HR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solističkim nastupima 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ili </a:t>
            </a:r>
            <a:r>
              <a:rPr lang="hr-HR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solo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hr-HR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izvedbama u orkestru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.</a:t>
            </a:r>
          </a:p>
          <a:p>
            <a:r>
              <a:rPr lang="hr-HR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HARFA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 se vrlo često može sresti kao </a:t>
            </a:r>
            <a:r>
              <a:rPr lang="hr-HR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pratnja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hr-HR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nekom instrumentu ili pjevačkom glasu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.</a:t>
            </a:r>
            <a:endParaRPr lang="hr-HR" sz="36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endParaRPr lang="hr-HR" sz="3600" b="1" dirty="0">
              <a:solidFill>
                <a:schemeClr val="accent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493719" cy="19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05064"/>
          </a:xfrm>
        </p:spPr>
        <p:txBody>
          <a:bodyPr/>
          <a:lstStyle/>
          <a:p>
            <a:r>
              <a:rPr lang="hr-HR" sz="10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IGRE</a:t>
            </a:r>
            <a:r>
              <a:rPr lang="hr-HR" sz="10000" b="1" dirty="0" smtClean="0">
                <a:solidFill>
                  <a:srgbClr val="7030A0"/>
                </a:solidFill>
                <a:latin typeface="Berlin Sans FB Demi" pitchFamily="34" charset="0"/>
                <a:cs typeface="Aharoni" pitchFamily="2" charset="-79"/>
              </a:rPr>
              <a:t>...</a:t>
            </a:r>
            <a:endParaRPr lang="hr-HR" sz="10000" b="1" dirty="0">
              <a:solidFill>
                <a:srgbClr val="7030A0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94699" y="6861175"/>
            <a:ext cx="354602" cy="168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9144000" cy="2780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3333750" cy="333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63" y="0"/>
            <a:ext cx="5822137" cy="27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4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24744"/>
          </a:xfrm>
        </p:spPr>
        <p:txBody>
          <a:bodyPr/>
          <a:lstStyle/>
          <a:p>
            <a:r>
              <a:rPr lang="hr-HR" dirty="0" smtClean="0">
                <a:solidFill>
                  <a:srgbClr val="00B050"/>
                </a:solidFill>
                <a:latin typeface="Berlin Sans FB Demi" pitchFamily="34" charset="0"/>
              </a:rPr>
              <a:t>KOLIKO SMO ZAPAMTILI?</a:t>
            </a:r>
            <a:endParaRPr lang="hr-HR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5172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3200" dirty="0" smtClean="0">
                <a:solidFill>
                  <a:srgbClr val="7030A0"/>
                </a:solidFill>
                <a:latin typeface="Arial Black" pitchFamily="34" charset="0"/>
              </a:rPr>
              <a:t>Je li harfa žičani instrument?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>
                <a:solidFill>
                  <a:srgbClr val="002060"/>
                </a:solidFill>
                <a:latin typeface="Arial Black" pitchFamily="34" charset="0"/>
              </a:rPr>
              <a:t>Svira li se harfa jednom </a:t>
            </a:r>
            <a:r>
              <a:rPr lang="hr-HR" sz="3200" dirty="0" smtClean="0">
                <a:solidFill>
                  <a:srgbClr val="002060"/>
                </a:solidFill>
                <a:latin typeface="Arial Black" pitchFamily="34" charset="0"/>
              </a:rPr>
              <a:t>rukom?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>
                <a:solidFill>
                  <a:srgbClr val="00B050"/>
                </a:solidFill>
                <a:latin typeface="Arial Black" pitchFamily="34" charset="0"/>
              </a:rPr>
              <a:t>Je li </a:t>
            </a:r>
            <a:r>
              <a:rPr lang="hr-HR" sz="3200" dirty="0" smtClean="0">
                <a:solidFill>
                  <a:srgbClr val="00B050"/>
                </a:solidFill>
                <a:latin typeface="Arial Black" pitchFamily="34" charset="0"/>
              </a:rPr>
              <a:t>harfa </a:t>
            </a:r>
            <a:r>
              <a:rPr lang="hr-HR" sz="3200" dirty="0" smtClean="0">
                <a:solidFill>
                  <a:srgbClr val="00B050"/>
                </a:solidFill>
                <a:latin typeface="Arial Black" pitchFamily="34" charset="0"/>
              </a:rPr>
              <a:t>bogata zvukom?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>
                <a:solidFill>
                  <a:srgbClr val="FF0000"/>
                </a:solidFill>
                <a:latin typeface="Arial Black" pitchFamily="34" charset="0"/>
              </a:rPr>
              <a:t>Može</a:t>
            </a:r>
            <a:r>
              <a:rPr lang="hr-HR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hr-HR" sz="3200" dirty="0" smtClean="0">
                <a:solidFill>
                  <a:srgbClr val="FF0000"/>
                </a:solidFill>
                <a:latin typeface="Arial Black" pitchFamily="34" charset="0"/>
              </a:rPr>
              <a:t>li </a:t>
            </a:r>
            <a:r>
              <a:rPr lang="hr-HR" sz="3200" dirty="0" smtClean="0">
                <a:solidFill>
                  <a:srgbClr val="FF0000"/>
                </a:solidFill>
                <a:latin typeface="Arial Black" pitchFamily="34" charset="0"/>
              </a:rPr>
              <a:t>harfa </a:t>
            </a:r>
            <a:r>
              <a:rPr lang="hr-HR" sz="3200" dirty="0" smtClean="0">
                <a:solidFill>
                  <a:srgbClr val="FF0000"/>
                </a:solidFill>
                <a:latin typeface="Arial Black" pitchFamily="34" charset="0"/>
              </a:rPr>
              <a:t>biti pratnja nekom instrumentu?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>
                <a:solidFill>
                  <a:srgbClr val="4497BC"/>
                </a:solidFill>
                <a:latin typeface="Arial Black" pitchFamily="34" charset="0"/>
              </a:rPr>
              <a:t>Čuje</a:t>
            </a:r>
            <a:r>
              <a:rPr lang="hr-HR" sz="3200" dirty="0" smtClean="0">
                <a:solidFill>
                  <a:srgbClr val="4497BC"/>
                </a:solidFill>
                <a:latin typeface="Arial Black" pitchFamily="34" charset="0"/>
              </a:rPr>
              <a:t> </a:t>
            </a:r>
            <a:r>
              <a:rPr lang="hr-HR" sz="3200" dirty="0" smtClean="0">
                <a:solidFill>
                  <a:srgbClr val="4497BC"/>
                </a:solidFill>
                <a:latin typeface="Arial Black" pitchFamily="34" charset="0"/>
              </a:rPr>
              <a:t>li se harfa </a:t>
            </a:r>
            <a:r>
              <a:rPr lang="hr-HR" sz="3200" dirty="0" smtClean="0">
                <a:solidFill>
                  <a:srgbClr val="4497BC"/>
                </a:solidFill>
                <a:latin typeface="Arial Black" pitchFamily="34" charset="0"/>
              </a:rPr>
              <a:t>bolje </a:t>
            </a:r>
            <a:r>
              <a:rPr lang="hr-HR" sz="3200" dirty="0" smtClean="0">
                <a:solidFill>
                  <a:srgbClr val="4497BC"/>
                </a:solidFill>
                <a:latin typeface="Arial Black" pitchFamily="34" charset="0"/>
              </a:rPr>
              <a:t>u orkestru?</a:t>
            </a:r>
          </a:p>
          <a:p>
            <a:pPr marL="0" indent="0">
              <a:buNone/>
            </a:pPr>
            <a:r>
              <a:rPr lang="hr-HR" sz="3200" dirty="0" smtClean="0">
                <a:solidFill>
                  <a:srgbClr val="EE6008"/>
                </a:solidFill>
                <a:latin typeface="Arial Black" pitchFamily="34" charset="0"/>
              </a:rPr>
              <a:t>6. Je li harfu lagano svirati?</a:t>
            </a:r>
            <a:endParaRPr lang="hr-HR" sz="3200" dirty="0">
              <a:solidFill>
                <a:srgbClr val="EE6008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5"/>
            <a:ext cx="9143999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398"/>
            <a:ext cx="3312368" cy="49776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1"/>
            <a:ext cx="4612609" cy="3459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45024"/>
            <a:ext cx="4752528" cy="2952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4032448" cy="1613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98" y="1762125"/>
            <a:ext cx="2674987" cy="26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150</TotalTime>
  <Words>141</Words>
  <Application>Microsoft Office PowerPoint</Application>
  <PresentationFormat>Prikaz na zaslonu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Executive</vt:lpstr>
      <vt:lpstr>GLAZBENI SAT</vt:lpstr>
      <vt:lpstr>HARFA</vt:lpstr>
      <vt:lpstr>PITANJA...</vt:lpstr>
      <vt:lpstr>HARFA</vt:lpstr>
      <vt:lpstr>IGRE...</vt:lpstr>
      <vt:lpstr>KOLIKO SMO ZAPAMTILI?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Skola</cp:lastModifiedBy>
  <cp:revision>20</cp:revision>
  <dcterms:created xsi:type="dcterms:W3CDTF">2018-02-19T16:39:46Z</dcterms:created>
  <dcterms:modified xsi:type="dcterms:W3CDTF">2018-02-21T11:31:02Z</dcterms:modified>
</cp:coreProperties>
</file>