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8" r:id="rId4"/>
    <p:sldId id="259" r:id="rId5"/>
    <p:sldId id="257" r:id="rId6"/>
    <p:sldId id="278" r:id="rId7"/>
    <p:sldId id="260" r:id="rId8"/>
    <p:sldId id="279" r:id="rId9"/>
    <p:sldId id="261" r:id="rId10"/>
    <p:sldId id="280" r:id="rId11"/>
    <p:sldId id="262" r:id="rId12"/>
    <p:sldId id="283" r:id="rId13"/>
    <p:sldId id="264" r:id="rId14"/>
    <p:sldId id="263" r:id="rId15"/>
    <p:sldId id="281" r:id="rId16"/>
    <p:sldId id="265" r:id="rId17"/>
    <p:sldId id="266" r:id="rId18"/>
    <p:sldId id="282" r:id="rId19"/>
    <p:sldId id="276" r:id="rId20"/>
    <p:sldId id="277" r:id="rId21"/>
    <p:sldId id="270" r:id="rId22"/>
    <p:sldId id="274" r:id="rId23"/>
    <p:sldId id="271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53A-7334-4C8B-9BC5-A35DEF5F5B0B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348-18AD-4D11-B49D-E563DB75D7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53A-7334-4C8B-9BC5-A35DEF5F5B0B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348-18AD-4D11-B49D-E563DB75D7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53A-7334-4C8B-9BC5-A35DEF5F5B0B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348-18AD-4D11-B49D-E563DB75D7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53A-7334-4C8B-9BC5-A35DEF5F5B0B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348-18AD-4D11-B49D-E563DB75D7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53A-7334-4C8B-9BC5-A35DEF5F5B0B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348-18AD-4D11-B49D-E563DB75D7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53A-7334-4C8B-9BC5-A35DEF5F5B0B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348-18AD-4D11-B49D-E563DB75D7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53A-7334-4C8B-9BC5-A35DEF5F5B0B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348-18AD-4D11-B49D-E563DB75D7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53A-7334-4C8B-9BC5-A35DEF5F5B0B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348-18AD-4D11-B49D-E563DB75D7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53A-7334-4C8B-9BC5-A35DEF5F5B0B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348-18AD-4D11-B49D-E563DB75D7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53A-7334-4C8B-9BC5-A35DEF5F5B0B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348-18AD-4D11-B49D-E563DB75D7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53A-7334-4C8B-9BC5-A35DEF5F5B0B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D348-18AD-4D11-B49D-E563DB75D7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53A-7334-4C8B-9BC5-A35DEF5F5B0B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D348-18AD-4D11-B49D-E563DB75D7C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I:\film-kraj-Slavonski%20Brod.mp4" TargetMode="External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2700" dirty="0"/>
              <a:t>Unicef Hrvatska</a:t>
            </a:r>
            <a:br>
              <a:rPr lang="hr-HR" sz="2700" dirty="0"/>
            </a:br>
            <a:r>
              <a:rPr lang="hr-HR" sz="2700" dirty="0"/>
              <a:t>Pučko otvoreno učilište „Korak po korak“, Zagreb</a:t>
            </a:r>
            <a:br>
              <a:rPr lang="hr-HR" sz="2700" dirty="0"/>
            </a:br>
            <a:r>
              <a:rPr lang="hr-HR" sz="2700" dirty="0"/>
              <a:t>i</a:t>
            </a:r>
            <a:br>
              <a:rPr lang="hr-HR" sz="2700" dirty="0"/>
            </a:br>
            <a:r>
              <a:rPr lang="hr-HR" sz="2700" dirty="0"/>
              <a:t>Osnovna škola Hugo Badalić, Slavonski Brod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568952" cy="1703040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Naš osobni i profesionalni razvoj vezan uz projekt </a:t>
            </a:r>
            <a:r>
              <a:rPr lang="hr-H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KRENIMO ZAJEDNO</a:t>
            </a:r>
            <a:endParaRPr lang="hr-HR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Slika 0" descr="indeksir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368152" cy="126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Slika 2" descr="kor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20687"/>
            <a:ext cx="1217290" cy="129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Edukacija je sudionike </a:t>
            </a:r>
            <a:r>
              <a:rPr lang="hr-HR" b="1" dirty="0" smtClean="0"/>
              <a:t>osnažila za uspješno provođenje radionica „Poticajno roditeljstvo“</a:t>
            </a:r>
            <a:r>
              <a:rPr lang="hr-HR" dirty="0" smtClean="0"/>
              <a:t> za roditelje i djecu</a:t>
            </a:r>
          </a:p>
          <a:p>
            <a:r>
              <a:rPr lang="hr-HR" dirty="0" smtClean="0"/>
              <a:t>Sudionici su naučili kako voditi radionice uz primjenu za to predviđenih materijala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SLAVONSKI BROD, 30. i 31. ožujka 2015. – </a:t>
            </a:r>
            <a: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Partnerstvo s obitelji</a:t>
            </a:r>
            <a:endParaRPr lang="hr-H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 descr="s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2784309" cy="2088232"/>
          </a:xfrm>
          <a:prstGeom prst="rect">
            <a:avLst/>
          </a:prstGeom>
        </p:spPr>
      </p:pic>
      <p:pic>
        <p:nvPicPr>
          <p:cNvPr id="4" name="Slika 3" descr="s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581128"/>
            <a:ext cx="2784310" cy="2088232"/>
          </a:xfrm>
          <a:prstGeom prst="rect">
            <a:avLst/>
          </a:prstGeom>
        </p:spPr>
      </p:pic>
      <p:pic>
        <p:nvPicPr>
          <p:cNvPr id="5" name="Slika 4" descr="s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581128"/>
            <a:ext cx="2808312" cy="2106234"/>
          </a:xfrm>
          <a:prstGeom prst="rect">
            <a:avLst/>
          </a:prstGeom>
        </p:spPr>
      </p:pic>
      <p:pic>
        <p:nvPicPr>
          <p:cNvPr id="8" name="Slika 7" descr="sb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052736"/>
            <a:ext cx="2808312" cy="2106234"/>
          </a:xfrm>
          <a:prstGeom prst="rect">
            <a:avLst/>
          </a:prstGeom>
        </p:spPr>
      </p:pic>
      <p:pic>
        <p:nvPicPr>
          <p:cNvPr id="9" name="Slika 8" descr="sb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052736"/>
            <a:ext cx="2808312" cy="2106234"/>
          </a:xfrm>
          <a:prstGeom prst="rect">
            <a:avLst/>
          </a:prstGeom>
        </p:spPr>
      </p:pic>
      <p:pic>
        <p:nvPicPr>
          <p:cNvPr id="10" name="Slika 9" descr="sb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653136"/>
            <a:ext cx="2760307" cy="2070230"/>
          </a:xfrm>
          <a:prstGeom prst="rect">
            <a:avLst/>
          </a:prstGeom>
        </p:spPr>
      </p:pic>
      <p:pic>
        <p:nvPicPr>
          <p:cNvPr id="6" name="Slika 5" descr="sb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3688" y="2780928"/>
            <a:ext cx="2784309" cy="2088232"/>
          </a:xfrm>
          <a:prstGeom prst="rect">
            <a:avLst/>
          </a:prstGeom>
        </p:spPr>
      </p:pic>
      <p:pic>
        <p:nvPicPr>
          <p:cNvPr id="7" name="Slika 6" descr="sb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2040" y="2708920"/>
            <a:ext cx="2808312" cy="2106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Unaprijedili smo svoje odnose s roditeljima kroz različite aktivnosti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što je partnerstvo s obitelji</a:t>
            </a:r>
          </a:p>
          <a:p>
            <a:r>
              <a:rPr lang="hr-HR" dirty="0" smtClean="0"/>
              <a:t>redefiniranje učiteljske i roditeljske pozicije</a:t>
            </a:r>
          </a:p>
          <a:p>
            <a:r>
              <a:rPr lang="hr-HR" dirty="0" smtClean="0"/>
              <a:t>komunikacija s obiteljima</a:t>
            </a:r>
          </a:p>
          <a:p>
            <a:r>
              <a:rPr lang="hr-HR" dirty="0" smtClean="0"/>
              <a:t>različiti oblici uključivanja roditelja</a:t>
            </a:r>
          </a:p>
          <a:p>
            <a:r>
              <a:rPr lang="hr-HR" dirty="0" smtClean="0"/>
              <a:t>prepreke partnerstvu s obiteljima i kako ih savladati</a:t>
            </a:r>
          </a:p>
          <a:p>
            <a:r>
              <a:rPr lang="hr-HR" dirty="0" smtClean="0"/>
              <a:t>određivanje ciljeva i stvaranje akcijskog plana unapređenja suradnje s obiteljima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SLAVONSKI BROD, 18. svibnja 2015. – </a:t>
            </a:r>
            <a: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Uloga računalne tehnologije u obrazovanju predškolske i školske djece</a:t>
            </a:r>
            <a:endParaRPr lang="hr-H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WP_20150518_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340768"/>
            <a:ext cx="3461132" cy="1944216"/>
          </a:xfrm>
          <a:prstGeom prst="rect">
            <a:avLst/>
          </a:prstGeom>
        </p:spPr>
      </p:pic>
      <p:pic>
        <p:nvPicPr>
          <p:cNvPr id="5" name="Slika 4" descr="WP_20150518_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3456384" cy="1941549"/>
          </a:xfrm>
          <a:prstGeom prst="rect">
            <a:avLst/>
          </a:prstGeom>
        </p:spPr>
      </p:pic>
      <p:pic>
        <p:nvPicPr>
          <p:cNvPr id="6" name="Slika 5" descr="WP_20150518_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581128"/>
            <a:ext cx="3461132" cy="1944216"/>
          </a:xfrm>
          <a:prstGeom prst="rect">
            <a:avLst/>
          </a:prstGeom>
        </p:spPr>
      </p:pic>
      <p:pic>
        <p:nvPicPr>
          <p:cNvPr id="7" name="Slika 6" descr="WP_20150518_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653136"/>
            <a:ext cx="3456384" cy="1941549"/>
          </a:xfrm>
          <a:prstGeom prst="rect">
            <a:avLst/>
          </a:prstGeom>
        </p:spPr>
      </p:pic>
      <p:pic>
        <p:nvPicPr>
          <p:cNvPr id="3" name="Slika 2" descr="WP_20150518_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492896"/>
            <a:ext cx="4102082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MEĐIMURJE, 26. svibnja 2015. – </a:t>
            </a:r>
            <a: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Studijsko putovanje</a:t>
            </a:r>
            <a:endParaRPr lang="hr-H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 descr="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3528392" cy="2646294"/>
          </a:xfrm>
          <a:prstGeom prst="rect">
            <a:avLst/>
          </a:prstGeom>
        </p:spPr>
      </p:pic>
      <p:pic>
        <p:nvPicPr>
          <p:cNvPr id="4" name="Slika 3" descr="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77072"/>
            <a:ext cx="3528392" cy="2646294"/>
          </a:xfrm>
          <a:prstGeom prst="rect">
            <a:avLst/>
          </a:prstGeom>
        </p:spPr>
      </p:pic>
      <p:pic>
        <p:nvPicPr>
          <p:cNvPr id="5" name="Slika 4" descr="m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77072"/>
            <a:ext cx="3552395" cy="2664296"/>
          </a:xfrm>
          <a:prstGeom prst="rect">
            <a:avLst/>
          </a:prstGeom>
        </p:spPr>
      </p:pic>
      <p:pic>
        <p:nvPicPr>
          <p:cNvPr id="6" name="Slika 5" descr="m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052736"/>
            <a:ext cx="3528392" cy="2646294"/>
          </a:xfrm>
          <a:prstGeom prst="rect">
            <a:avLst/>
          </a:prstGeom>
        </p:spPr>
      </p:pic>
      <p:pic>
        <p:nvPicPr>
          <p:cNvPr id="8" name="Slika 7" descr="m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2924944"/>
            <a:ext cx="4067944" cy="1641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539552" y="980728"/>
          <a:ext cx="8229600" cy="54084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/>
                        <a:t>Posjet uredu Međimurske županije, Upravnom odjelu za društvene djelatnosti, pročelniku Branku </a:t>
                      </a:r>
                      <a:r>
                        <a:rPr lang="hr-HR" sz="1400" b="0" dirty="0" err="1"/>
                        <a:t>Sušecu</a:t>
                      </a:r>
                      <a:endParaRPr lang="hr-HR" sz="1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r-HR" sz="1400" b="0" dirty="0"/>
                        <a:t>razgovor o mogućnostima djelovanja lokalnih </a:t>
                      </a:r>
                      <a:r>
                        <a:rPr lang="hr-HR" sz="1400" b="0" dirty="0" err="1"/>
                        <a:t>samopuprava</a:t>
                      </a:r>
                      <a:r>
                        <a:rPr lang="hr-HR" sz="1400" b="0" dirty="0"/>
                        <a:t> u osiguravanju kvalitetnog </a:t>
                      </a:r>
                      <a:r>
                        <a:rPr lang="hr-HR" sz="1400" b="0" dirty="0" err="1"/>
                        <a:t>odoga</a:t>
                      </a:r>
                      <a:r>
                        <a:rPr lang="hr-HR" sz="1400" b="0" dirty="0"/>
                        <a:t> i obrazovanja za romsku djecu.</a:t>
                      </a:r>
                      <a:endParaRPr lang="hr-HR" sz="1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39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/>
                        <a:t>Osnovna škola Ivana Novaka, </a:t>
                      </a:r>
                      <a:r>
                        <a:rPr lang="hr-HR" sz="1400" dirty="0" err="1"/>
                        <a:t>Macinec</a:t>
                      </a:r>
                      <a:endParaRPr lang="hr-H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r-HR" sz="1400" dirty="0"/>
                        <a:t>obilazak škole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r-HR" sz="1400" dirty="0"/>
                        <a:t>prisustvovanje na radionici za roditelje djece predškolske dobi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r-HR" sz="1400" dirty="0"/>
                        <a:t>razgovor s roditeljima, voditeljima radionica Vesnom </a:t>
                      </a:r>
                      <a:r>
                        <a:rPr lang="hr-HR" sz="1400" dirty="0" err="1"/>
                        <a:t>Perhoč</a:t>
                      </a:r>
                      <a:r>
                        <a:rPr lang="hr-HR" sz="1400" dirty="0"/>
                        <a:t> i Simonom Borko koje već četvrtu godinu održavaju radionice i ravnateljicom Boženom </a:t>
                      </a:r>
                      <a:r>
                        <a:rPr lang="hr-HR" sz="1400" dirty="0" err="1"/>
                        <a:t>Dogša</a:t>
                      </a:r>
                      <a:endParaRPr lang="hr-H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623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/>
                        <a:t>OŠ Orehovica, </a:t>
                      </a:r>
                      <a:r>
                        <a:rPr lang="hr-HR" sz="1400" dirty="0" err="1"/>
                        <a:t>Orehovica</a:t>
                      </a:r>
                      <a:r>
                        <a:rPr lang="hr-HR" sz="1400" dirty="0"/>
                        <a:t> </a:t>
                      </a:r>
                      <a:endParaRPr lang="hr-H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r-HR" sz="1400" dirty="0"/>
                        <a:t>obilazak škole i </a:t>
                      </a:r>
                      <a:r>
                        <a:rPr lang="hr-HR" sz="1400" dirty="0" err="1"/>
                        <a:t>predškole</a:t>
                      </a:r>
                      <a:r>
                        <a:rPr lang="hr-HR" sz="1400" dirty="0"/>
                        <a:t> koja je organizirana u školi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r-HR" sz="1400" dirty="0"/>
                        <a:t>upoznavanje školskih aktivnosti koje su organizirane u sklopu i uz potporu europskih projekata kojih je škola bila ili nositelj ili u kojima je bila </a:t>
                      </a:r>
                      <a:r>
                        <a:rPr lang="hr-HR" sz="1400" dirty="0" smtClean="0"/>
                        <a:t>partner</a:t>
                      </a:r>
                      <a:endParaRPr lang="hr-HR" sz="14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BIJELJINA, 18. – 21. kolovoz 2015. – </a:t>
            </a:r>
            <a: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Regionalna konferencija edukatora/</a:t>
            </a:r>
            <a:r>
              <a:rPr lang="hr-H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ica</a:t>
            </a:r>
            <a:endParaRPr lang="hr-H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 descr="bj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3328370" cy="1872208"/>
          </a:xfrm>
          <a:prstGeom prst="rect">
            <a:avLst/>
          </a:prstGeom>
        </p:spPr>
      </p:pic>
      <p:pic>
        <p:nvPicPr>
          <p:cNvPr id="4" name="Slika 3" descr="bj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268760"/>
            <a:ext cx="2651787" cy="1491630"/>
          </a:xfrm>
          <a:prstGeom prst="rect">
            <a:avLst/>
          </a:prstGeom>
        </p:spPr>
      </p:pic>
      <p:pic>
        <p:nvPicPr>
          <p:cNvPr id="5" name="Slika 4" descr="DSCN1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980728"/>
            <a:ext cx="2555776" cy="1916832"/>
          </a:xfrm>
          <a:prstGeom prst="rect">
            <a:avLst/>
          </a:prstGeom>
        </p:spPr>
      </p:pic>
      <p:pic>
        <p:nvPicPr>
          <p:cNvPr id="6" name="Slika 5" descr="DSCN11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01008"/>
            <a:ext cx="1547664" cy="1160748"/>
          </a:xfrm>
          <a:prstGeom prst="rect">
            <a:avLst/>
          </a:prstGeom>
        </p:spPr>
      </p:pic>
      <p:pic>
        <p:nvPicPr>
          <p:cNvPr id="7" name="Slika 6" descr="DSCN11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5445224"/>
            <a:ext cx="1595669" cy="1196752"/>
          </a:xfrm>
          <a:prstGeom prst="rect">
            <a:avLst/>
          </a:prstGeom>
        </p:spPr>
      </p:pic>
      <p:pic>
        <p:nvPicPr>
          <p:cNvPr id="8" name="Slika 7" descr="DSCN11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5445224"/>
            <a:ext cx="1619672" cy="1214754"/>
          </a:xfrm>
          <a:prstGeom prst="rect">
            <a:avLst/>
          </a:prstGeom>
        </p:spPr>
      </p:pic>
      <p:pic>
        <p:nvPicPr>
          <p:cNvPr id="9" name="Slika 8" descr="DSCN11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5445224"/>
            <a:ext cx="1595669" cy="1196752"/>
          </a:xfrm>
          <a:prstGeom prst="rect">
            <a:avLst/>
          </a:prstGeom>
        </p:spPr>
      </p:pic>
      <p:pic>
        <p:nvPicPr>
          <p:cNvPr id="10" name="Slika 9" descr="DSCN115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4" y="5445224"/>
            <a:ext cx="1595669" cy="1196752"/>
          </a:xfrm>
          <a:prstGeom prst="rect">
            <a:avLst/>
          </a:prstGeom>
        </p:spPr>
      </p:pic>
      <p:pic>
        <p:nvPicPr>
          <p:cNvPr id="11" name="Slika 10" descr="DSCN116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5445224"/>
            <a:ext cx="1595669" cy="1196752"/>
          </a:xfrm>
          <a:prstGeom prst="rect">
            <a:avLst/>
          </a:prstGeom>
        </p:spPr>
      </p:pic>
      <p:pic>
        <p:nvPicPr>
          <p:cNvPr id="12" name="Slika 11" descr="bj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07704" y="3068960"/>
            <a:ext cx="7005216" cy="1975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SLAVONSKI BROD, 27. i 28. kolovoza 2015. – </a:t>
            </a:r>
            <a: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Stvaranje </a:t>
            </a:r>
            <a:r>
              <a:rPr lang="hr-H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interkulturalnog</a:t>
            </a:r>
            <a: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okruženja i poučavanje djece kojoj hrvatski nije prvi jezik</a:t>
            </a:r>
            <a:endParaRPr lang="hr-H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4" descr="DSC02908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84313"/>
            <a:ext cx="41402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2" descr="DSC02901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41878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3" descr="DSC02905[1]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221163"/>
            <a:ext cx="41402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Potičemo učenje </a:t>
            </a:r>
            <a:r>
              <a:rPr lang="hr-HR" smtClean="0"/>
              <a:t>i različitosti…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procjena multikulturalnosti i okruženja za učenje</a:t>
            </a:r>
          </a:p>
          <a:p>
            <a:r>
              <a:rPr lang="hr-HR" dirty="0" smtClean="0"/>
              <a:t>uvođenje strategije koje kod djece potiču razumijevanje i prihvaćanje različitosti</a:t>
            </a:r>
          </a:p>
          <a:p>
            <a:r>
              <a:rPr lang="hr-HR" dirty="0" smtClean="0"/>
              <a:t>razumijevanje mehanizma učenja drugog jezika</a:t>
            </a:r>
          </a:p>
          <a:p>
            <a:r>
              <a:rPr lang="hr-HR" dirty="0" smtClean="0"/>
              <a:t>prepoznavanje faza usvajanja drugog jezika</a:t>
            </a:r>
          </a:p>
          <a:p>
            <a:r>
              <a:rPr lang="hr-HR" dirty="0" smtClean="0"/>
              <a:t>planiranja poučavanja djece koja ne govore hrvatski kao prvi jezik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3600" b="1" dirty="0" smtClean="0">
                <a:latin typeface="Arial" pitchFamily="34" charset="0"/>
                <a:cs typeface="Arial" pitchFamily="34" charset="0"/>
              </a:rPr>
            </a:br>
            <a:r>
              <a:rPr lang="hr-HR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3600" b="1" dirty="0" smtClean="0">
                <a:latin typeface="Arial" pitchFamily="34" charset="0"/>
                <a:cs typeface="Arial" pitchFamily="34" charset="0"/>
              </a:rPr>
            </a:br>
            <a:r>
              <a:rPr lang="hr-HR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3600" b="1" dirty="0" smtClean="0">
                <a:latin typeface="Arial" pitchFamily="34" charset="0"/>
                <a:cs typeface="Arial" pitchFamily="34" charset="0"/>
              </a:rPr>
            </a:br>
            <a:r>
              <a:rPr lang="hr-HR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3600" b="1" dirty="0" smtClean="0">
                <a:latin typeface="Arial" pitchFamily="34" charset="0"/>
                <a:cs typeface="Arial" pitchFamily="34" charset="0"/>
              </a:rPr>
            </a:br>
            <a:r>
              <a:rPr lang="hr-HR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3600" b="1" dirty="0" smtClean="0">
                <a:latin typeface="Arial" pitchFamily="34" charset="0"/>
                <a:cs typeface="Arial" pitchFamily="34" charset="0"/>
              </a:rPr>
            </a:br>
            <a:r>
              <a:rPr lang="hr-HR" sz="3600" b="1" dirty="0" smtClean="0">
                <a:latin typeface="Arial" pitchFamily="34" charset="0"/>
                <a:cs typeface="Arial" pitchFamily="34" charset="0"/>
              </a:rPr>
              <a:t>Radionice </a:t>
            </a:r>
            <a:r>
              <a:rPr lang="hr-H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POTICAJNO RODITELJSTVO </a:t>
            </a:r>
            <a:br>
              <a:rPr lang="hr-H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hr-HR" sz="3600" b="1" dirty="0" smtClean="0">
                <a:latin typeface="Arial" pitchFamily="34" charset="0"/>
                <a:cs typeface="Arial" pitchFamily="34" charset="0"/>
              </a:rPr>
              <a:t>u PŠ </a:t>
            </a:r>
            <a:r>
              <a:rPr lang="hr-HR" sz="3600" b="1" dirty="0" err="1" smtClean="0">
                <a:latin typeface="Arial" pitchFamily="34" charset="0"/>
                <a:cs typeface="Arial" pitchFamily="34" charset="0"/>
              </a:rPr>
              <a:t>Jelas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Voditelji: </a:t>
            </a:r>
            <a:r>
              <a:rPr lang="hr-HR" sz="2400" b="1" dirty="0" smtClean="0"/>
              <a:t>Nataša </a:t>
            </a:r>
            <a:r>
              <a:rPr lang="hr-HR" sz="2400" b="1" dirty="0" err="1" smtClean="0"/>
              <a:t>Leović</a:t>
            </a:r>
            <a:r>
              <a:rPr lang="hr-HR" sz="2400" b="1" dirty="0" smtClean="0"/>
              <a:t> </a:t>
            </a:r>
            <a:r>
              <a:rPr lang="hr-HR" sz="2400" dirty="0" smtClean="0"/>
              <a:t>, </a:t>
            </a:r>
            <a:r>
              <a:rPr lang="hr-HR" sz="2400" b="1" dirty="0" smtClean="0"/>
              <a:t>Ana </a:t>
            </a:r>
            <a:r>
              <a:rPr lang="hr-HR" sz="2400" b="1" dirty="0" err="1" smtClean="0"/>
              <a:t>Zvirotić</a:t>
            </a:r>
            <a:r>
              <a:rPr lang="hr-HR" sz="2400" b="1" dirty="0" smtClean="0"/>
              <a:t>, Sandra Sekulić, </a:t>
            </a:r>
            <a:r>
              <a:rPr lang="hr-HR" sz="2400" b="1" dirty="0" err="1" smtClean="0"/>
              <a:t>Luca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Drinić</a:t>
            </a:r>
            <a:r>
              <a:rPr lang="hr-HR" sz="2400" b="1" dirty="0" smtClean="0"/>
              <a:t>, Manuela Žalac, Danica Mitrović i Milan Mitrović</a:t>
            </a:r>
          </a:p>
          <a:p>
            <a:pPr lvl="0"/>
            <a:r>
              <a:rPr lang="hr-HR" sz="2400" dirty="0" smtClean="0">
                <a:latin typeface="Arial" pitchFamily="34" charset="0"/>
                <a:cs typeface="Arial" pitchFamily="34" charset="0"/>
              </a:rPr>
              <a:t>Radionice su se održavale u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prostorijama Područne škole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Hugo Badalić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hr-HR" sz="2400" b="1" dirty="0" err="1" smtClean="0">
                <a:latin typeface="Arial" pitchFamily="34" charset="0"/>
                <a:cs typeface="Arial" pitchFamily="34" charset="0"/>
              </a:rPr>
              <a:t>Jelasu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u popodnevnim satima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jedanput tjedno po dva sata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2400" dirty="0" smtClean="0">
                <a:latin typeface="Arial" pitchFamily="34" charset="0"/>
                <a:cs typeface="Arial" pitchFamily="34" charset="0"/>
              </a:rPr>
            </a:br>
            <a:r>
              <a:rPr lang="hr-HR" sz="2400" dirty="0" smtClean="0">
                <a:latin typeface="Arial" pitchFamily="34" charset="0"/>
                <a:cs typeface="Arial" pitchFamily="34" charset="0"/>
              </a:rPr>
              <a:t>    od 19. ožujka 2015. do 10. rujna 2015.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Radionice se nastavljaju i u ovoj školskoj godini… </a:t>
            </a:r>
          </a:p>
          <a:p>
            <a:pPr algn="ctr">
              <a:buNone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Veselimo se!</a:t>
            </a:r>
          </a:p>
          <a:p>
            <a:pPr>
              <a:buNone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    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OŠ Hugo Badalić, Slavonski Brod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hr-HR" dirty="0" smtClean="0"/>
              <a:t>776 učenika (443 PŠ – 215 Roma)</a:t>
            </a:r>
          </a:p>
          <a:p>
            <a:r>
              <a:rPr lang="hr-HR" dirty="0" smtClean="0"/>
              <a:t>2015/2016 - 1 učenik pohađao vrtićki program od 28 učenika romske nacionalne manjine upisanih u 1. razred</a:t>
            </a:r>
          </a:p>
          <a:p>
            <a:r>
              <a:rPr lang="hr-HR" dirty="0" smtClean="0"/>
              <a:t>Svake godine sve veći broj učenika završava osmi razred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Radionice u našoj školi</a:t>
            </a:r>
            <a:endParaRPr lang="hr-H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 descr="11072433_465299610300493_570339236967620055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2952328" cy="2214246"/>
          </a:xfrm>
          <a:prstGeom prst="rect">
            <a:avLst/>
          </a:prstGeom>
        </p:spPr>
      </p:pic>
      <p:pic>
        <p:nvPicPr>
          <p:cNvPr id="4" name="Slika 3" descr="11187293_465299490300505_8224079234026819832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268760"/>
            <a:ext cx="3635896" cy="2042971"/>
          </a:xfrm>
          <a:prstGeom prst="rect">
            <a:avLst/>
          </a:prstGeom>
        </p:spPr>
      </p:pic>
      <p:pic>
        <p:nvPicPr>
          <p:cNvPr id="5" name="Slika 4" descr="11182651_465299576967163_1766529888339806047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509120"/>
            <a:ext cx="3674927" cy="2064902"/>
          </a:xfrm>
          <a:prstGeom prst="rect">
            <a:avLst/>
          </a:prstGeom>
        </p:spPr>
      </p:pic>
      <p:pic>
        <p:nvPicPr>
          <p:cNvPr id="6" name="Slika 5" descr="11187230_465299483633839_763673064695475662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509120"/>
            <a:ext cx="3707904" cy="2083431"/>
          </a:xfrm>
          <a:prstGeom prst="rect">
            <a:avLst/>
          </a:prstGeom>
        </p:spPr>
      </p:pic>
      <p:pic>
        <p:nvPicPr>
          <p:cNvPr id="7" name="Slika 6" descr="11174306_465299506967170_3119158726864537561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2780928"/>
            <a:ext cx="3674927" cy="2064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Radionica u Romskom naselju, 6. srpnja 2015.</a:t>
            </a:r>
            <a:endParaRPr lang="hr-H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 descr="10298633_491573287673125_559292773280556692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68960"/>
            <a:ext cx="1595669" cy="1196752"/>
          </a:xfrm>
          <a:prstGeom prst="rect">
            <a:avLst/>
          </a:prstGeom>
        </p:spPr>
      </p:pic>
      <p:pic>
        <p:nvPicPr>
          <p:cNvPr id="4" name="Slika 3" descr="11017071_491573027673151_856310681701269032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1595669" cy="1196752"/>
          </a:xfrm>
          <a:prstGeom prst="rect">
            <a:avLst/>
          </a:prstGeom>
        </p:spPr>
      </p:pic>
      <p:pic>
        <p:nvPicPr>
          <p:cNvPr id="5" name="Slika 4" descr="11059626_491573804339740_520669828631239804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268760"/>
            <a:ext cx="1595669" cy="1196752"/>
          </a:xfrm>
          <a:prstGeom prst="rect">
            <a:avLst/>
          </a:prstGeom>
        </p:spPr>
      </p:pic>
      <p:pic>
        <p:nvPicPr>
          <p:cNvPr id="6" name="Slika 5" descr="11145018_491573307673123_5431101409245111269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941168"/>
            <a:ext cx="1619672" cy="1214754"/>
          </a:xfrm>
          <a:prstGeom prst="rect">
            <a:avLst/>
          </a:prstGeom>
        </p:spPr>
      </p:pic>
      <p:pic>
        <p:nvPicPr>
          <p:cNvPr id="7" name="Slika 6" descr="11313166_491573114339809_853564840044811408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4941168"/>
            <a:ext cx="1595669" cy="1196752"/>
          </a:xfrm>
          <a:prstGeom prst="rect">
            <a:avLst/>
          </a:prstGeom>
        </p:spPr>
      </p:pic>
      <p:pic>
        <p:nvPicPr>
          <p:cNvPr id="8" name="Slika 7" descr="11696420_491573101006477_1778814350274770643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4941168"/>
            <a:ext cx="1595669" cy="1196752"/>
          </a:xfrm>
          <a:prstGeom prst="rect">
            <a:avLst/>
          </a:prstGeom>
        </p:spPr>
      </p:pic>
      <p:pic>
        <p:nvPicPr>
          <p:cNvPr id="9" name="Slika 8" descr="11707911_491573211006466_6621045366001738033_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5013176"/>
            <a:ext cx="1595669" cy="1196752"/>
          </a:xfrm>
          <a:prstGeom prst="rect">
            <a:avLst/>
          </a:prstGeom>
        </p:spPr>
      </p:pic>
      <p:pic>
        <p:nvPicPr>
          <p:cNvPr id="10" name="Slika 9" descr="11713774_491573164339804_1884642495932938283_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3068960"/>
            <a:ext cx="1619672" cy="1214754"/>
          </a:xfrm>
          <a:prstGeom prst="rect">
            <a:avLst/>
          </a:prstGeom>
        </p:spPr>
      </p:pic>
      <p:pic>
        <p:nvPicPr>
          <p:cNvPr id="11" name="Slika 10" descr="11722348_491573071006480_698569775731547089_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60032" y="1340768"/>
            <a:ext cx="1595669" cy="1196752"/>
          </a:xfrm>
          <a:prstGeom prst="rect">
            <a:avLst/>
          </a:prstGeom>
        </p:spPr>
      </p:pic>
      <p:pic>
        <p:nvPicPr>
          <p:cNvPr id="12" name="Slika 11" descr="11731742_491573221006465_3414820974653333594_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48264" y="1340768"/>
            <a:ext cx="1595669" cy="1196752"/>
          </a:xfrm>
          <a:prstGeom prst="rect">
            <a:avLst/>
          </a:prstGeom>
        </p:spPr>
      </p:pic>
      <p:pic>
        <p:nvPicPr>
          <p:cNvPr id="13" name="Slika 12" descr="11226907_491573321006455_5455205123568068246_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95736" y="3068960"/>
            <a:ext cx="4464496" cy="125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 smtClean="0">
                <a:latin typeface="Arial" charset="0"/>
                <a:cs typeface="Arial" charset="0"/>
              </a:rPr>
              <a:t>Na radionicama je redovito sudjelovalo petnaestak djece u pratnji roditelja. Druženje smo završili zajedničkom zabavom.</a:t>
            </a:r>
            <a:endParaRPr lang="hr-HR" sz="2400" dirty="0"/>
          </a:p>
        </p:txBody>
      </p:sp>
      <p:pic>
        <p:nvPicPr>
          <p:cNvPr id="3" name="Slika 6" descr="20150903_1814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05038"/>
            <a:ext cx="42830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7" descr="20150903_1816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42830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Kada smo krenuli bili smo nesigurni, a sada smo bolji… Krenuli smo malim koracima, a sada težimo sve više i više… Bili smo tihi, a sada smo glasniji za dobrobit svakog djeteta…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film-kraj-Slavonski Brod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2636912"/>
            <a:ext cx="3384376" cy="2538282"/>
          </a:xfrm>
          <a:prstGeom prst="rect">
            <a:avLst/>
          </a:prstGeom>
        </p:spPr>
      </p:pic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755576" y="5157192"/>
            <a:ext cx="7855024" cy="10801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r-HR" dirty="0" smtClean="0"/>
              <a:t>Prezentaciju izradile:</a:t>
            </a:r>
          </a:p>
          <a:p>
            <a:pPr>
              <a:buNone/>
            </a:pPr>
            <a:r>
              <a:rPr lang="hr-HR" dirty="0" smtClean="0"/>
              <a:t>Nataša </a:t>
            </a:r>
            <a:r>
              <a:rPr lang="hr-HR" dirty="0" err="1" smtClean="0"/>
              <a:t>Leović</a:t>
            </a:r>
            <a:r>
              <a:rPr lang="hr-HR" dirty="0" smtClean="0"/>
              <a:t>, </a:t>
            </a:r>
            <a:r>
              <a:rPr lang="hr-HR" dirty="0" err="1" smtClean="0"/>
              <a:t>dipl</a:t>
            </a:r>
            <a:r>
              <a:rPr lang="hr-HR" dirty="0" smtClean="0"/>
              <a:t>. učiteljica</a:t>
            </a:r>
          </a:p>
          <a:p>
            <a:pPr>
              <a:buNone/>
            </a:pPr>
            <a:r>
              <a:rPr lang="hr-HR" dirty="0" smtClean="0"/>
              <a:t>Sandra Sekulić, </a:t>
            </a:r>
            <a:r>
              <a:rPr lang="hr-HR" dirty="0" err="1" smtClean="0"/>
              <a:t>dipl</a:t>
            </a:r>
            <a:r>
              <a:rPr lang="hr-HR" dirty="0" smtClean="0"/>
              <a:t>. učiteljica</a:t>
            </a:r>
          </a:p>
          <a:p>
            <a:pPr>
              <a:buNone/>
            </a:pPr>
            <a:r>
              <a:rPr lang="hr-HR" dirty="0" smtClean="0"/>
              <a:t>Ana </a:t>
            </a:r>
            <a:r>
              <a:rPr lang="hr-HR" dirty="0" err="1" smtClean="0"/>
              <a:t>Zvirotić</a:t>
            </a:r>
            <a:r>
              <a:rPr lang="hr-HR" dirty="0" smtClean="0"/>
              <a:t>, </a:t>
            </a:r>
            <a:r>
              <a:rPr lang="hr-HR" dirty="0" err="1" smtClean="0"/>
              <a:t>mag</a:t>
            </a:r>
            <a:r>
              <a:rPr lang="hr-HR" dirty="0" smtClean="0"/>
              <a:t>. </a:t>
            </a:r>
            <a:r>
              <a:rPr lang="hr-HR" dirty="0" err="1" smtClean="0"/>
              <a:t>psch</a:t>
            </a:r>
            <a:r>
              <a:rPr lang="hr-HR" dirty="0" smtClean="0"/>
              <a:t>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9" name="Slika 8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780928"/>
            <a:ext cx="2736304" cy="2152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SLAVONSKI BROD, 26.11.2014. – </a:t>
            </a:r>
            <a:r>
              <a:rPr lang="hr-H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PREDSTAVLJANJE PROJEKTA</a:t>
            </a:r>
            <a:endParaRPr lang="hr-H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://os-hbadalic-sb.skole.hr/upload/os-hbadalic-sb/images/newsimg/676/Image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Slika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359318" cy="2237358"/>
          </a:xfrm>
          <a:prstGeom prst="rect">
            <a:avLst/>
          </a:prstGeom>
        </p:spPr>
      </p:pic>
      <p:pic>
        <p:nvPicPr>
          <p:cNvPr id="5" name="Slika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861048"/>
            <a:ext cx="1100708" cy="2316922"/>
          </a:xfrm>
          <a:prstGeom prst="rect">
            <a:avLst/>
          </a:prstGeom>
        </p:spPr>
      </p:pic>
      <p:pic>
        <p:nvPicPr>
          <p:cNvPr id="9" name="Slika 8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861048"/>
            <a:ext cx="1182648" cy="2304256"/>
          </a:xfrm>
          <a:prstGeom prst="rect">
            <a:avLst/>
          </a:prstGeom>
        </p:spPr>
      </p:pic>
      <p:pic>
        <p:nvPicPr>
          <p:cNvPr id="10" name="Slika 9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861048"/>
            <a:ext cx="1096587" cy="2304256"/>
          </a:xfrm>
          <a:prstGeom prst="rect">
            <a:avLst/>
          </a:prstGeom>
        </p:spPr>
      </p:pic>
      <p:pic>
        <p:nvPicPr>
          <p:cNvPr id="11" name="Slika 10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3861048"/>
            <a:ext cx="1117215" cy="2304256"/>
          </a:xfrm>
          <a:prstGeom prst="rect">
            <a:avLst/>
          </a:prstGeom>
        </p:spPr>
      </p:pic>
      <p:pic>
        <p:nvPicPr>
          <p:cNvPr id="13" name="Slika 12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3861048"/>
            <a:ext cx="1177679" cy="2304256"/>
          </a:xfrm>
          <a:prstGeom prst="rect">
            <a:avLst/>
          </a:prstGeom>
        </p:spPr>
      </p:pic>
      <p:pic>
        <p:nvPicPr>
          <p:cNvPr id="14" name="Slika 13" descr="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1196752"/>
            <a:ext cx="3323208" cy="2213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Projekt je usmjeren na pomaganje romskoj djeci i djeci slabijeg imovinskog statusa pri polasku u osnovnu školu.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Program predstavlja zajednički trud Pučkog otvorenog učilišta „Korak po korak", ureda UNICEF-a za Hrvatsku i svih ključnih dionika (škole, vrtića, lokalne vlasti i centra za socijalnu skrb) s područja našeg grada kako bi se romskoj djeci i djeci slabijeg imovinskog statusa omogućili što povoljniji uvjeti pri polasku u školu. </a:t>
            </a:r>
          </a:p>
          <a:p>
            <a:r>
              <a:rPr lang="vi-VN" sz="2000" dirty="0" smtClean="0"/>
              <a:t>Tri zaštitna faktora koja najviše utječu na obrazovna postignuća djece su: suradnja roditelja i škole, poticajno okruženje i spremnost zajednice za davanje podrške. </a:t>
            </a:r>
            <a:endParaRPr lang="hr-HR" sz="2000" dirty="0" smtClean="0"/>
          </a:p>
          <a:p>
            <a:r>
              <a:rPr lang="vi-VN" sz="2000" dirty="0" smtClean="0"/>
              <a:t>Program „Krenimo zajedno" utjecat će na sva tri faktora i tako omogućiti romskoj djeci i djeci slabijeg imovinskog statusa da se lakše uključe u školski program. </a:t>
            </a:r>
            <a:endParaRPr lang="hr-HR" sz="2000" dirty="0" smtClean="0"/>
          </a:p>
          <a:p>
            <a:r>
              <a:rPr lang="vi-VN" sz="2000" dirty="0" smtClean="0"/>
              <a:t>Suradnja roditelja i škole </a:t>
            </a:r>
            <a:r>
              <a:rPr lang="vi-VN" sz="2200" dirty="0" smtClean="0"/>
              <a:t>bi</a:t>
            </a:r>
            <a:r>
              <a:rPr lang="hr-HR" sz="2200" dirty="0" err="1" smtClean="0">
                <a:latin typeface="Arial" pitchFamily="34" charset="0"/>
                <a:cs typeface="Arial" pitchFamily="34" charset="0"/>
              </a:rPr>
              <a:t>la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je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/>
              <a:t>potaknuta kroz niz radionica za učitelje kojima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smo</a:t>
            </a:r>
            <a:r>
              <a:rPr lang="vi-VN" sz="2000" dirty="0" smtClean="0"/>
              <a:t> se osnaži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li</a:t>
            </a:r>
            <a:r>
              <a:rPr lang="vi-VN" sz="2000" dirty="0" smtClean="0"/>
              <a:t> za prepoznavanje stereotipa i predrasuda te uvažavanje različitosti, poučavanje hrvatskog kao drugog jezika i o različitim načinima kako kvalitetnije surađivati s obiteljima.</a:t>
            </a:r>
            <a:endParaRPr lang="hr-HR" sz="2000" dirty="0" smtClean="0"/>
          </a:p>
          <a:p>
            <a:pPr>
              <a:buNone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latin typeface="Arial" pitchFamily="34" charset="0"/>
                <a:cs typeface="Arial" pitchFamily="34" charset="0"/>
              </a:rPr>
              <a:t>Ako želiš promijeniti svijet, počni od sebe!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2000" b="1" dirty="0" smtClean="0">
                <a:latin typeface="Arial" pitchFamily="34" charset="0"/>
                <a:cs typeface="Arial" pitchFamily="34" charset="0"/>
              </a:rPr>
            </a:b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Tako smo i mi krenuli…</a:t>
            </a:r>
            <a:endParaRPr lang="hr-H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scontent-vie1-1.xx.fbcdn.net/hphotos-xfa1/t31.0-8/10931091_421300281367093_253602512554963579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880320" cy="2160240"/>
          </a:xfrm>
          <a:prstGeom prst="rect">
            <a:avLst/>
          </a:prstGeom>
          <a:noFill/>
        </p:spPr>
      </p:pic>
      <p:pic>
        <p:nvPicPr>
          <p:cNvPr id="5" name="Slika 4" descr="o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340768"/>
            <a:ext cx="2880320" cy="2160240"/>
          </a:xfrm>
          <a:prstGeom prst="rect">
            <a:avLst/>
          </a:prstGeom>
        </p:spPr>
      </p:pic>
      <p:pic>
        <p:nvPicPr>
          <p:cNvPr id="6" name="Slika 5" descr="o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340768"/>
            <a:ext cx="2843808" cy="2132856"/>
          </a:xfrm>
          <a:prstGeom prst="rect">
            <a:avLst/>
          </a:prstGeom>
        </p:spPr>
      </p:pic>
      <p:pic>
        <p:nvPicPr>
          <p:cNvPr id="7" name="Slika 6" descr="o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581128"/>
            <a:ext cx="2880320" cy="2160240"/>
          </a:xfrm>
          <a:prstGeom prst="rect">
            <a:avLst/>
          </a:prstGeom>
        </p:spPr>
      </p:pic>
      <p:pic>
        <p:nvPicPr>
          <p:cNvPr id="8" name="Slika 7" descr="os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581128"/>
            <a:ext cx="2880320" cy="2160240"/>
          </a:xfrm>
          <a:prstGeom prst="rect">
            <a:avLst/>
          </a:prstGeom>
        </p:spPr>
      </p:pic>
      <p:pic>
        <p:nvPicPr>
          <p:cNvPr id="9" name="Slika 8" descr="os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581128"/>
            <a:ext cx="2880320" cy="2160240"/>
          </a:xfrm>
          <a:prstGeom prst="rect">
            <a:avLst/>
          </a:prstGeom>
        </p:spPr>
      </p:pic>
      <p:pic>
        <p:nvPicPr>
          <p:cNvPr id="10" name="Slika 9" descr="os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2708920"/>
            <a:ext cx="2747797" cy="2060848"/>
          </a:xfrm>
          <a:prstGeom prst="rect">
            <a:avLst/>
          </a:prstGeom>
        </p:spPr>
      </p:pic>
      <p:pic>
        <p:nvPicPr>
          <p:cNvPr id="11" name="Slika 10" descr="os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2708920"/>
            <a:ext cx="2736304" cy="2052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latin typeface="Arial" pitchFamily="34" charset="0"/>
                <a:cs typeface="Arial" pitchFamily="34" charset="0"/>
              </a:rPr>
              <a:t>OSIJEK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7. i 8. veljače 2015. – </a:t>
            </a:r>
            <a:r>
              <a:rPr lang="hr-H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Živjeti različitosti – obrazovanje za     društvenu pravdu</a:t>
            </a:r>
            <a:endParaRPr lang="hr-HR" sz="28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hr-HR" dirty="0" smtClean="0"/>
          </a:p>
          <a:p>
            <a:pPr lvl="0"/>
            <a:r>
              <a:rPr lang="hr-HR" b="1" dirty="0" smtClean="0"/>
              <a:t> </a:t>
            </a:r>
            <a:r>
              <a:rPr lang="hr-HR" dirty="0" smtClean="0"/>
              <a:t>Identitet i kultura</a:t>
            </a:r>
          </a:p>
          <a:p>
            <a:pPr lvl="0"/>
            <a:r>
              <a:rPr lang="hr-HR" b="1" dirty="0" smtClean="0"/>
              <a:t> </a:t>
            </a:r>
            <a:r>
              <a:rPr lang="hr-HR" dirty="0" smtClean="0"/>
              <a:t>Tri kulture</a:t>
            </a:r>
          </a:p>
          <a:p>
            <a:pPr lvl="0"/>
            <a:r>
              <a:rPr lang="hr-HR" b="1" dirty="0" smtClean="0"/>
              <a:t> </a:t>
            </a:r>
            <a:r>
              <a:rPr lang="hr-HR" dirty="0" smtClean="0"/>
              <a:t>Etiketiranje</a:t>
            </a:r>
          </a:p>
          <a:p>
            <a:pPr>
              <a:buNone/>
            </a:pPr>
            <a:endParaRPr lang="hr-HR" dirty="0" smtClean="0"/>
          </a:p>
          <a:p>
            <a:pPr lvl="0"/>
            <a:r>
              <a:rPr lang="hr-HR" b="1" dirty="0" smtClean="0"/>
              <a:t> </a:t>
            </a:r>
            <a:r>
              <a:rPr lang="hr-HR" dirty="0" smtClean="0"/>
              <a:t>Domene funkcioniranja i ljudska priroda; Što je opresija</a:t>
            </a:r>
          </a:p>
          <a:p>
            <a:pPr lvl="0"/>
            <a:r>
              <a:rPr lang="hr-HR" b="1" dirty="0" smtClean="0"/>
              <a:t> </a:t>
            </a:r>
            <a:r>
              <a:rPr lang="hr-HR" dirty="0" smtClean="0"/>
              <a:t>Kako se boriti protiv diskriminacije i opresije.</a:t>
            </a:r>
          </a:p>
          <a:p>
            <a:pPr lvl="0"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 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OSIJEK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21. i 22. veljače 2015. – </a:t>
            </a:r>
            <a: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Živjeti različitosti – obrazovanje za     društvenu pravdu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 descr="o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797152"/>
            <a:ext cx="2555776" cy="1916832"/>
          </a:xfrm>
          <a:prstGeom prst="rect">
            <a:avLst/>
          </a:prstGeom>
        </p:spPr>
      </p:pic>
      <p:pic>
        <p:nvPicPr>
          <p:cNvPr id="6" name="Slika 5" descr="o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2520280" cy="1890210"/>
          </a:xfrm>
          <a:prstGeom prst="rect">
            <a:avLst/>
          </a:prstGeom>
        </p:spPr>
      </p:pic>
      <p:pic>
        <p:nvPicPr>
          <p:cNvPr id="7" name="Slika 6" descr="o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196752"/>
            <a:ext cx="2555776" cy="1916832"/>
          </a:xfrm>
          <a:prstGeom prst="rect">
            <a:avLst/>
          </a:prstGeom>
        </p:spPr>
      </p:pic>
      <p:pic>
        <p:nvPicPr>
          <p:cNvPr id="8" name="Slika 7" descr="os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725144"/>
            <a:ext cx="2555776" cy="1916832"/>
          </a:xfrm>
          <a:prstGeom prst="rect">
            <a:avLst/>
          </a:prstGeom>
        </p:spPr>
      </p:pic>
      <p:pic>
        <p:nvPicPr>
          <p:cNvPr id="9" name="Slika 8" descr="os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725144"/>
            <a:ext cx="2592288" cy="1944216"/>
          </a:xfrm>
          <a:prstGeom prst="rect">
            <a:avLst/>
          </a:prstGeom>
        </p:spPr>
      </p:pic>
      <p:pic>
        <p:nvPicPr>
          <p:cNvPr id="10" name="Slika 9" descr="os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980728"/>
            <a:ext cx="2592288" cy="1944216"/>
          </a:xfrm>
          <a:prstGeom prst="rect">
            <a:avLst/>
          </a:prstGeom>
        </p:spPr>
      </p:pic>
      <p:pic>
        <p:nvPicPr>
          <p:cNvPr id="4" name="Slika 3" descr="o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2708920"/>
            <a:ext cx="4752284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Hoću, mogu, mijenjam!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dirty="0" smtClean="0"/>
              <a:t> DIE model</a:t>
            </a:r>
          </a:p>
          <a:p>
            <a:pPr lvl="0"/>
            <a:r>
              <a:rPr lang="hr-HR" b="1" dirty="0" smtClean="0"/>
              <a:t> </a:t>
            </a:r>
            <a:r>
              <a:rPr lang="hr-HR" dirty="0" smtClean="0"/>
              <a:t>Životne karte </a:t>
            </a:r>
          </a:p>
          <a:p>
            <a:pPr lvl="0"/>
            <a:r>
              <a:rPr lang="hr-HR" b="1" dirty="0" smtClean="0"/>
              <a:t> </a:t>
            </a:r>
            <a:r>
              <a:rPr lang="hr-HR" dirty="0" smtClean="0"/>
              <a:t>Igra građenja</a:t>
            </a:r>
          </a:p>
          <a:p>
            <a:pPr lvl="0"/>
            <a:r>
              <a:rPr lang="hr-HR" b="1" dirty="0" smtClean="0"/>
              <a:t> </a:t>
            </a:r>
            <a:r>
              <a:rPr lang="hr-HR" dirty="0" err="1" smtClean="0"/>
              <a:t>Bennetova</a:t>
            </a:r>
            <a:r>
              <a:rPr lang="hr-HR" dirty="0" smtClean="0"/>
              <a:t> teorija </a:t>
            </a:r>
            <a:r>
              <a:rPr lang="hr-HR" dirty="0" err="1" smtClean="0"/>
              <a:t>interkulturalne</a:t>
            </a:r>
            <a:r>
              <a:rPr lang="hr-HR" dirty="0" smtClean="0"/>
              <a:t> osjetljivosti </a:t>
            </a:r>
          </a:p>
          <a:p>
            <a:pPr lvl="0"/>
            <a:r>
              <a:rPr lang="hr-HR" b="1" dirty="0" smtClean="0"/>
              <a:t> </a:t>
            </a:r>
            <a:r>
              <a:rPr lang="hr-HR" dirty="0" smtClean="0"/>
              <a:t>Igra varanja</a:t>
            </a:r>
          </a:p>
          <a:p>
            <a:pPr lvl="0"/>
            <a:r>
              <a:rPr lang="hr-HR" b="1" dirty="0" smtClean="0"/>
              <a:t> </a:t>
            </a:r>
            <a:r>
              <a:rPr lang="hr-HR" dirty="0" err="1" smtClean="0"/>
              <a:t>Limunija</a:t>
            </a:r>
            <a:r>
              <a:rPr lang="hr-HR" dirty="0" smtClean="0"/>
              <a:t>; Jezik prihvatljive akcije</a:t>
            </a:r>
          </a:p>
          <a:p>
            <a:pPr lvl="0"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 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ŠUMEĆANI, 6.,7. i 8. ožujka 2015. – </a:t>
            </a:r>
            <a: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 voditelje radionica </a:t>
            </a:r>
            <a:b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Poticajno roditeljstvo</a:t>
            </a:r>
            <a:endParaRPr lang="hr-H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 descr="su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924944"/>
            <a:ext cx="1368152" cy="1824203"/>
          </a:xfrm>
          <a:prstGeom prst="rect">
            <a:avLst/>
          </a:prstGeom>
        </p:spPr>
      </p:pic>
      <p:pic>
        <p:nvPicPr>
          <p:cNvPr id="8" name="Slika 7" descr="su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420888"/>
            <a:ext cx="4248472" cy="3186354"/>
          </a:xfrm>
          <a:prstGeom prst="rect">
            <a:avLst/>
          </a:prstGeom>
        </p:spPr>
      </p:pic>
      <p:pic>
        <p:nvPicPr>
          <p:cNvPr id="9" name="Slika 8" descr="su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869160"/>
            <a:ext cx="2304256" cy="1728192"/>
          </a:xfrm>
          <a:prstGeom prst="rect">
            <a:avLst/>
          </a:prstGeom>
        </p:spPr>
      </p:pic>
      <p:pic>
        <p:nvPicPr>
          <p:cNvPr id="10" name="Slika 9" descr="su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1268760"/>
            <a:ext cx="3328370" cy="936104"/>
          </a:xfrm>
          <a:prstGeom prst="rect">
            <a:avLst/>
          </a:prstGeom>
        </p:spPr>
      </p:pic>
      <p:pic>
        <p:nvPicPr>
          <p:cNvPr id="4" name="Slika 3" descr="su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4869160"/>
            <a:ext cx="2363754" cy="1772816"/>
          </a:xfrm>
          <a:prstGeom prst="rect">
            <a:avLst/>
          </a:prstGeom>
        </p:spPr>
      </p:pic>
      <p:pic>
        <p:nvPicPr>
          <p:cNvPr id="5" name="Slika 4" descr="su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869160"/>
            <a:ext cx="2400267" cy="1800200"/>
          </a:xfrm>
          <a:prstGeom prst="rect">
            <a:avLst/>
          </a:prstGeom>
        </p:spPr>
      </p:pic>
      <p:pic>
        <p:nvPicPr>
          <p:cNvPr id="6" name="Slika 5" descr="su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980728"/>
            <a:ext cx="2304256" cy="1728192"/>
          </a:xfrm>
          <a:prstGeom prst="rect">
            <a:avLst/>
          </a:prstGeom>
        </p:spPr>
      </p:pic>
      <p:pic>
        <p:nvPicPr>
          <p:cNvPr id="3" name="Slika 2" descr="su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908720"/>
            <a:ext cx="2339752" cy="1754814"/>
          </a:xfrm>
          <a:prstGeom prst="rect">
            <a:avLst/>
          </a:prstGeom>
        </p:spPr>
      </p:pic>
      <p:pic>
        <p:nvPicPr>
          <p:cNvPr id="11" name="Slika 10" descr="su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2852936"/>
            <a:ext cx="140415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784</Words>
  <Application>Microsoft Office PowerPoint</Application>
  <PresentationFormat>Prikaz na zaslonu (4:3)</PresentationFormat>
  <Paragraphs>77</Paragraphs>
  <Slides>23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Office tema</vt:lpstr>
      <vt:lpstr>Unicef Hrvatska Pučko otvoreno učilište „Korak po korak“, Zagreb i Osnovna škola Hugo Badalić, Slavonski Brod </vt:lpstr>
      <vt:lpstr>OŠ Hugo Badalić, Slavonski Brod</vt:lpstr>
      <vt:lpstr>SLAVONSKI BROD, 26.11.2014. – PREDSTAVLJANJE PROJEKTA</vt:lpstr>
      <vt:lpstr>Projekt je usmjeren na pomaganje romskoj djeci i djeci slabijeg imovinskog statusa pri polasku u osnovnu školu.</vt:lpstr>
      <vt:lpstr>Ako želiš promijeniti svijet, počni od sebe! Tako smo i mi krenuli…</vt:lpstr>
      <vt:lpstr>OSIJEK, 7. i 8. veljače 2015. – Živjeti različitosti – obrazovanje za     društvenu pravdu</vt:lpstr>
      <vt:lpstr>OSIJEK, 21. i 22. veljače 2015. – Živjeti različitosti – obrazovanje za     društvenu pravdu</vt:lpstr>
      <vt:lpstr>Hoću, mogu, mijenjam!</vt:lpstr>
      <vt:lpstr>ŠUMEĆANI, 6.,7. i 8. ožujka 2015. – za voditelje radionica  Poticajno roditeljstvo</vt:lpstr>
      <vt:lpstr>PowerPointova prezentacija</vt:lpstr>
      <vt:lpstr>SLAVONSKI BROD, 30. i 31. ožujka 2015. – Partnerstvo s obitelji</vt:lpstr>
      <vt:lpstr>Unaprijedili smo svoje odnose s roditeljima kroz različite aktivnosti</vt:lpstr>
      <vt:lpstr>SLAVONSKI BROD, 18. svibnja 2015. – Uloga računalne tehnologije u obrazovanju predškolske i školske djece</vt:lpstr>
      <vt:lpstr>MEĐIMURJE, 26. svibnja 2015. – Studijsko putovanje</vt:lpstr>
      <vt:lpstr>PowerPointova prezentacija</vt:lpstr>
      <vt:lpstr>BIJELJINA, 18. – 21. kolovoz 2015. – 7. Regionalna konferencija edukatora/ica</vt:lpstr>
      <vt:lpstr>SLAVONSKI BROD, 27. i 28. kolovoza 2015. – Stvaranje interkulturalnog okruženja i poučavanje djece kojoj hrvatski nije prvi jezik</vt:lpstr>
      <vt:lpstr>Potičemo učenje i različitosti…</vt:lpstr>
      <vt:lpstr>     Radionice POTICAJNO RODITELJSTVO  u PŠ Jelas    </vt:lpstr>
      <vt:lpstr>Radionice u našoj školi</vt:lpstr>
      <vt:lpstr>Radionica u Romskom naselju, 6. srpnja 2015.</vt:lpstr>
      <vt:lpstr>Na radionicama je redovito sudjelovalo petnaestak djece u pratnji roditelja. Druženje smo završili zajedničkom zabavom.</vt:lpstr>
      <vt:lpstr>Kada smo krenuli bili smo nesigurni, a sada smo bolji… Krenuli smo malim koracima, a sada težimo sve više i više… Bili smo tihi, a sada smo glasniji za dobrobit svakog djeteta…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Unicef Hrvatska Pučko otvoreno učilište „Korak po korak“, Zagreb i Osnovna škola Hugo Badalić, Slavonski Brod</dc:title>
  <dc:creator>juhuu</dc:creator>
  <cp:lastModifiedBy>Skola</cp:lastModifiedBy>
  <cp:revision>95</cp:revision>
  <dcterms:created xsi:type="dcterms:W3CDTF">2015-10-29T12:52:46Z</dcterms:created>
  <dcterms:modified xsi:type="dcterms:W3CDTF">2016-03-04T10:29:32Z</dcterms:modified>
</cp:coreProperties>
</file>