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5" r:id="rId8"/>
    <p:sldId id="306" r:id="rId9"/>
    <p:sldId id="307" r:id="rId10"/>
    <p:sldId id="329" r:id="rId11"/>
    <p:sldId id="330" r:id="rId12"/>
    <p:sldId id="308" r:id="rId13"/>
    <p:sldId id="309" r:id="rId14"/>
    <p:sldId id="310" r:id="rId15"/>
    <p:sldId id="311" r:id="rId16"/>
    <p:sldId id="312" r:id="rId17"/>
    <p:sldId id="314" r:id="rId18"/>
    <p:sldId id="260" r:id="rId19"/>
    <p:sldId id="262" r:id="rId20"/>
    <p:sldId id="264" r:id="rId21"/>
    <p:sldId id="270" r:id="rId22"/>
    <p:sldId id="273" r:id="rId23"/>
    <p:sldId id="279" r:id="rId24"/>
    <p:sldId id="278" r:id="rId25"/>
    <p:sldId id="280" r:id="rId26"/>
    <p:sldId id="277" r:id="rId27"/>
    <p:sldId id="326" r:id="rId28"/>
    <p:sldId id="327" r:id="rId29"/>
    <p:sldId id="328" r:id="rId30"/>
    <p:sldId id="331" r:id="rId31"/>
    <p:sldId id="293" r:id="rId32"/>
    <p:sldId id="332" r:id="rId33"/>
    <p:sldId id="318" r:id="rId34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48386C-84A5-4CF8-9B46-B5C4D55A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F700-BEEF-4277-837B-21969D73C203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B510B7-9CB1-4FD2-9007-18598DD3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CBEBA8-2C5A-487D-B424-18951EEE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FA05-A84F-4819-AA50-68B6D938D3D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44018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EFE2C7-1F88-47B0-8875-627649B3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399F-2357-4B6F-B4F1-C44FA9DBBA04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574EAF-3827-4922-BCEB-6BCF4665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FD0FF3-57C6-4F52-A324-8D06B96B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37789-5EDB-414E-9A91-5A03E2783A2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69815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16489-1847-4DED-84A3-1E6B192A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17B2-C782-4AC3-8A2A-A88BD0800376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287D2A-3F67-40C6-9FC8-3AB3EB59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5A86FF-E106-4A39-BD3E-F08DAD0F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9FF6-38F7-410C-8DED-0BEEBC64DAA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97668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E0974A-5629-4238-BEA7-2F1A8532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7E9F-2D83-4D83-B3E3-8E45A30A01B4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6628F4-E254-40BB-9870-3588A0E7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31C9CF-8CA9-4175-A706-B97EB22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AA359-1449-40ED-87F0-1BC5E385D7A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382329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DE1EE6-31BB-4135-A099-57EC0BFE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9D79-860A-46FE-B1BD-EDC2EABB2170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C5B6BE-652F-4EF9-B156-37120BBB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021A77-9BF2-4231-BB2F-77AFB4E1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ACAE7-F4B0-4956-8706-237A15A0342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53867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447FC162-1469-4A12-B759-3407E0C4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0D13-81D4-4383-B07D-F68C97CAE03F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C633595B-B5E9-44B7-AB6D-7C08167F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63AB599D-E5AE-406C-BBA9-F2B599B6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C4E0-9E32-48A5-AA20-B4B8B8DF613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4815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6D2807C7-E383-46E4-B626-C8743AF5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FB7D-1A95-465D-8CA8-278F5A1C6A26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2B264266-A61A-4230-9BB0-A2EBBDA4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B8D81902-04B9-4C23-903E-51D37FE3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5B11-FAE0-4AD4-8988-BDBFD30D813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30633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23CC1D05-A458-4B5C-970A-6ECE4149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0818-6C30-46B3-984A-B977DCA1FF75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8991AC92-0F85-4D12-9959-928A6DE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4475CB25-1F8E-448F-B9CE-FF43B857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4299-95D1-4333-B45F-85E49F768E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7870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F0A606A9-77A7-495F-81D0-4773745F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7088-AF83-46DA-A984-5A3B19257E2E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C36571F7-2134-47C8-8F88-31DF6C9F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2B24B9C4-74DA-4B6B-ACD9-62A853F4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B4BB3-69B2-425F-BF09-7F6B975482E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435000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44823387-DEF3-4F92-B501-9BBA1D61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F2C3-EC1B-462D-B896-D60FF1A8C679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0D988528-FF00-4706-A153-16791243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A0C5F409-6CB4-4B1B-9331-0D2F4A34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6A638-66DD-4FE6-AF90-B72F6BFEB34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477765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C665E3E4-F668-4851-BFDC-F6374087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E91C-C0F2-44CE-8EDB-83D29BD6F1E8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3D9067A2-12B1-4AA6-AC35-9FEFE73F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A81393B4-BFDD-4186-A0EF-FE8DA267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6833-24CD-453C-8842-2C5E4A718FD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142918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ADB69F43-4607-40D1-9BC3-DC423907EA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EB13B7BA-E2FD-46C0-A1E6-3A93F54E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27C33A-3CD7-4A1B-9490-343E77F32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CF5B9-AE85-4E99-AB5D-C1D75AB09E2C}" type="datetimeFigureOut">
              <a:rPr lang="sr-Latn-CS"/>
              <a:pPr>
                <a:defRPr/>
              </a:pPr>
              <a:t>12.10.2020.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BBA543-A616-4285-9E5C-9A5C62639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56EE25-7542-4D2B-8566-2EB680800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477635-B190-4D25-8E31-44B72030674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9">
            <a:extLst>
              <a:ext uri="{FF2B5EF4-FFF2-40B4-BE49-F238E27FC236}">
                <a16:creationId xmlns:a16="http://schemas.microsoft.com/office/drawing/2014/main" id="{4B85D112-86F7-43F7-85B7-612B2682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97" r="40991" b="38091"/>
          <a:stretch>
            <a:fillRect/>
          </a:stretch>
        </p:blipFill>
        <p:spPr bwMode="auto">
          <a:xfrm>
            <a:off x="0" y="635000"/>
            <a:ext cx="9031288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k 3">
            <a:extLst>
              <a:ext uri="{FF2B5EF4-FFF2-40B4-BE49-F238E27FC236}">
                <a16:creationId xmlns:a16="http://schemas.microsoft.com/office/drawing/2014/main" id="{257358F2-3DF0-4575-B3B3-E59E2E987443}"/>
              </a:ext>
            </a:extLst>
          </p:cNvPr>
          <p:cNvSpPr/>
          <p:nvPr/>
        </p:nvSpPr>
        <p:spPr>
          <a:xfrm>
            <a:off x="7002463" y="2924175"/>
            <a:ext cx="915987" cy="2857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Zaobljeni pravokutnik 4">
            <a:extLst>
              <a:ext uri="{FF2B5EF4-FFF2-40B4-BE49-F238E27FC236}">
                <a16:creationId xmlns:a16="http://schemas.microsoft.com/office/drawing/2014/main" id="{B2321C59-43FA-42F9-9E5E-E10801192321}"/>
              </a:ext>
            </a:extLst>
          </p:cNvPr>
          <p:cNvSpPr/>
          <p:nvPr/>
        </p:nvSpPr>
        <p:spPr>
          <a:xfrm>
            <a:off x="571500" y="1584325"/>
            <a:ext cx="2200275" cy="3571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17AB7A9-310F-4484-88BD-1377F0A03C36}"/>
              </a:ext>
            </a:extLst>
          </p:cNvPr>
          <p:cNvSpPr txBox="1"/>
          <p:nvPr/>
        </p:nvSpPr>
        <p:spPr>
          <a:xfrm>
            <a:off x="969963" y="2276475"/>
            <a:ext cx="67738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rgbClr val="C00000"/>
                </a:solidFill>
                <a:latin typeface="+mn-lt"/>
                <a:cs typeface="Arial" charset="0"/>
              </a:rPr>
              <a:t>Koliki je radni takt procesora ovog računala?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5A7597-E558-4E8B-A73D-6C6B3E6F9A1E}"/>
              </a:ext>
            </a:extLst>
          </p:cNvPr>
          <p:cNvSpPr txBox="1"/>
          <p:nvPr/>
        </p:nvSpPr>
        <p:spPr>
          <a:xfrm>
            <a:off x="428625" y="6165850"/>
            <a:ext cx="7918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rgbClr val="C00000"/>
                </a:solidFill>
                <a:latin typeface="+mn-lt"/>
                <a:cs typeface="Arial" charset="0"/>
              </a:rPr>
              <a:t>Koliki je kapacitet radnog spremnika ovog računala?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294D750-CC3D-4F42-9407-1F7021212ED4}"/>
              </a:ext>
            </a:extLst>
          </p:cNvPr>
          <p:cNvSpPr txBox="1"/>
          <p:nvPr/>
        </p:nvSpPr>
        <p:spPr>
          <a:xfrm>
            <a:off x="428625" y="857250"/>
            <a:ext cx="8197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rgbClr val="C00000"/>
                </a:solidFill>
                <a:latin typeface="+mn-lt"/>
                <a:cs typeface="Arial" charset="0"/>
              </a:rPr>
              <a:t>Koji je operacijski sustav instaliran na ovom računalu?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E3255F28-C52F-43CC-8F4C-747AD9292C01}"/>
              </a:ext>
            </a:extLst>
          </p:cNvPr>
          <p:cNvSpPr/>
          <p:nvPr/>
        </p:nvSpPr>
        <p:spPr>
          <a:xfrm>
            <a:off x="3563938" y="3209925"/>
            <a:ext cx="1584325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" name="Zaobljeni pravokutnik 2">
            <a:extLst>
              <a:ext uri="{FF2B5EF4-FFF2-40B4-BE49-F238E27FC236}">
                <a16:creationId xmlns:a16="http://schemas.microsoft.com/office/drawing/2014/main" id="{F52AA10A-5F02-4B44-8E68-CC8A34128852}"/>
              </a:ext>
            </a:extLst>
          </p:cNvPr>
          <p:cNvSpPr/>
          <p:nvPr/>
        </p:nvSpPr>
        <p:spPr>
          <a:xfrm>
            <a:off x="2928938" y="3209925"/>
            <a:ext cx="706437" cy="3571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2C5F2CC6-FEB9-4A98-A32D-8E580C8F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857250"/>
          </a:xfrm>
        </p:spPr>
        <p:txBody>
          <a:bodyPr/>
          <a:lstStyle/>
          <a:p>
            <a:pPr algn="l" eaLnBrk="1" hangingPunct="1"/>
            <a:r>
              <a:rPr lang="hr-HR" altLang="sr-Latn-RS" sz="4000"/>
              <a:t>Nabroji barem tri ulazne jedinice.</a:t>
            </a:r>
            <a:br>
              <a:rPr lang="hr-HR" altLang="sr-Latn-RS" sz="4000"/>
            </a:br>
            <a:endParaRPr lang="hr-HR" alt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59957D-0437-4C74-B506-1F7A897B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17145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4000">
                <a:solidFill>
                  <a:srgbClr val="C00000"/>
                </a:solidFill>
              </a:rPr>
              <a:t>miš, tipkovnica, scanner, mikrofon, crtaća ploča, web kamera,...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DBA99E71-E79B-4E31-81C0-5BD6ECC3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857250"/>
          </a:xfrm>
        </p:spPr>
        <p:txBody>
          <a:bodyPr/>
          <a:lstStyle/>
          <a:p>
            <a:pPr algn="l" eaLnBrk="1" hangingPunct="1"/>
            <a:r>
              <a:rPr lang="hr-HR" altLang="sr-Latn-RS" sz="4000"/>
              <a:t>Nabroji barem tri izlazne jedinice.</a:t>
            </a:r>
            <a:br>
              <a:rPr lang="hr-HR" altLang="sr-Latn-RS" sz="4000"/>
            </a:br>
            <a:endParaRPr lang="hr-HR" alt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3924E6-E36B-4AA9-B95E-4D144AB2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17145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4000">
                <a:solidFill>
                  <a:srgbClr val="C00000"/>
                </a:solidFill>
              </a:rPr>
              <a:t>monitor, pisač, projektor, zvučnici, slušalice,...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9A77EFB-C37B-44D6-B42D-C7C7C5268E5B}"/>
              </a:ext>
            </a:extLst>
          </p:cNvPr>
          <p:cNvSpPr txBox="1">
            <a:spLocks/>
          </p:cNvSpPr>
          <p:nvPr/>
        </p:nvSpPr>
        <p:spPr bwMode="auto">
          <a:xfrm>
            <a:off x="0" y="3000375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hr-HR" sz="4000" dirty="0">
                <a:latin typeface="+mj-lt"/>
                <a:ea typeface="+mj-ea"/>
                <a:cs typeface="+mj-cs"/>
              </a:rPr>
              <a:t>Logička izjava je tvrdnja koja može biti:</a:t>
            </a:r>
            <a:br>
              <a:rPr lang="hr-HR" sz="4000" dirty="0">
                <a:latin typeface="+mj-lt"/>
                <a:ea typeface="+mj-ea"/>
                <a:cs typeface="+mj-cs"/>
              </a:rPr>
            </a:br>
            <a:endParaRPr lang="hr-HR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69910A4-A2D1-43A9-A574-37307815D8F8}"/>
              </a:ext>
            </a:extLst>
          </p:cNvPr>
          <p:cNvSpPr txBox="1">
            <a:spLocks/>
          </p:cNvSpPr>
          <p:nvPr/>
        </p:nvSpPr>
        <p:spPr bwMode="auto">
          <a:xfrm>
            <a:off x="457200" y="3500438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hr-HR" sz="4000" dirty="0">
                <a:solidFill>
                  <a:srgbClr val="C00000"/>
                </a:solidFill>
                <a:latin typeface="+mn-lt"/>
                <a:cs typeface="+mn-cs"/>
              </a:rPr>
              <a:t>istinita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hr-HR" sz="4000" dirty="0">
                <a:solidFill>
                  <a:srgbClr val="C00000"/>
                </a:solidFill>
                <a:latin typeface="+mn-lt"/>
                <a:cs typeface="+mn-cs"/>
              </a:rPr>
              <a:t>lažna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BAB5086-B233-4CFD-B86D-851A2AF8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33749" r="12109" b="35001"/>
          <a:stretch>
            <a:fillRect/>
          </a:stretch>
        </p:blipFill>
        <p:spPr bwMode="auto">
          <a:xfrm>
            <a:off x="0" y="1500188"/>
            <a:ext cx="9236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C4FFB376-994F-460D-A3D4-AC013D46E7CF}"/>
              </a:ext>
            </a:extLst>
          </p:cNvPr>
          <p:cNvCxnSpPr/>
          <p:nvPr/>
        </p:nvCxnSpPr>
        <p:spPr>
          <a:xfrm>
            <a:off x="2143125" y="2786063"/>
            <a:ext cx="1071563" cy="5715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DFDC4F7A-2010-45F2-B60C-9AAC8835663A}"/>
              </a:ext>
            </a:extLst>
          </p:cNvPr>
          <p:cNvCxnSpPr/>
          <p:nvPr/>
        </p:nvCxnSpPr>
        <p:spPr>
          <a:xfrm rot="5400000" flipH="1" flipV="1">
            <a:off x="2143126" y="2428875"/>
            <a:ext cx="1071562" cy="9286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7ADDBCBB-FFDC-4E0A-87E9-10BD358C638B}"/>
              </a:ext>
            </a:extLst>
          </p:cNvPr>
          <p:cNvCxnSpPr/>
          <p:nvPr/>
        </p:nvCxnSpPr>
        <p:spPr>
          <a:xfrm>
            <a:off x="2143125" y="2286000"/>
            <a:ext cx="1071563" cy="5715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>
            <a:extLst>
              <a:ext uri="{FF2B5EF4-FFF2-40B4-BE49-F238E27FC236}">
                <a16:creationId xmlns:a16="http://schemas.microsoft.com/office/drawing/2014/main" id="{7572EAF4-B4C1-45E2-9DCA-E659016DE9AF}"/>
              </a:ext>
            </a:extLst>
          </p:cNvPr>
          <p:cNvSpPr/>
          <p:nvPr/>
        </p:nvSpPr>
        <p:spPr>
          <a:xfrm>
            <a:off x="134938" y="1614488"/>
            <a:ext cx="2159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95205788-43FE-4B61-BAD9-41CF3324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857250"/>
          </a:xfrm>
        </p:spPr>
        <p:txBody>
          <a:bodyPr/>
          <a:lstStyle/>
          <a:p>
            <a:pPr algn="l" eaLnBrk="1" hangingPunct="1"/>
            <a:r>
              <a:rPr lang="hr-HR" altLang="sr-Latn-RS" sz="4000"/>
              <a:t>  Nabroji osnovna svojstva računala.</a:t>
            </a:r>
            <a:br>
              <a:rPr lang="hr-HR" altLang="sr-Latn-RS" sz="4000"/>
            </a:br>
            <a:endParaRPr lang="hr-HR" alt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1D646-9302-4A97-BD41-578C5C2CE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1714500"/>
          </a:xfrm>
        </p:spPr>
        <p:txBody>
          <a:bodyPr/>
          <a:lstStyle/>
          <a:p>
            <a:pPr eaLnBrk="1" hangingPunct="1"/>
            <a:r>
              <a:rPr lang="hr-HR" altLang="sr-Latn-RS" sz="4000">
                <a:solidFill>
                  <a:srgbClr val="C00000"/>
                </a:solidFill>
              </a:rPr>
              <a:t>kapacitet tvrdog diska</a:t>
            </a:r>
          </a:p>
          <a:p>
            <a:pPr eaLnBrk="1" hangingPunct="1"/>
            <a:r>
              <a:rPr lang="hr-HR" altLang="sr-Latn-RS" sz="4000">
                <a:solidFill>
                  <a:srgbClr val="C00000"/>
                </a:solidFill>
              </a:rPr>
              <a:t>kapacitet radnog spremnika</a:t>
            </a:r>
          </a:p>
          <a:p>
            <a:pPr eaLnBrk="1" hangingPunct="1"/>
            <a:r>
              <a:rPr lang="hr-HR" altLang="sr-Latn-RS" sz="4000">
                <a:solidFill>
                  <a:srgbClr val="C00000"/>
                </a:solidFill>
              </a:rPr>
              <a:t>snaga (radni takt) procesora</a:t>
            </a:r>
          </a:p>
          <a:p>
            <a:pPr eaLnBrk="1" hangingPunct="1"/>
            <a:r>
              <a:rPr lang="hr-HR" altLang="sr-Latn-RS" sz="4000">
                <a:solidFill>
                  <a:srgbClr val="C00000"/>
                </a:solidFill>
              </a:rPr>
              <a:t>brzina prijenosa podataka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4000">
              <a:solidFill>
                <a:srgbClr val="C00000"/>
              </a:solidFill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F9D2A1B-3C53-4B37-86E5-2E0B9760D27E}"/>
              </a:ext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hr-HR" sz="4000" b="1" dirty="0">
                <a:latin typeface="+mj-lt"/>
                <a:ea typeface="+mj-ea"/>
                <a:cs typeface="+mj-cs"/>
              </a:rPr>
              <a:t>    </a:t>
            </a:r>
            <a:r>
              <a:rPr lang="hr-HR" sz="4000" dirty="0">
                <a:latin typeface="+mj-lt"/>
                <a:ea typeface="+mj-ea"/>
                <a:cs typeface="+mj-cs"/>
              </a:rPr>
              <a:t>Objasni razlike između paralelnog i</a:t>
            </a:r>
          </a:p>
          <a:p>
            <a:pPr eaLnBrk="1" hangingPunct="1">
              <a:defRPr/>
            </a:pPr>
            <a:r>
              <a:rPr lang="hr-HR" sz="4000" dirty="0">
                <a:latin typeface="+mj-lt"/>
                <a:ea typeface="+mj-ea"/>
                <a:cs typeface="+mj-cs"/>
              </a:rPr>
              <a:t>     serijskog načina prijenosa podataka.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E388B0C3-6B5E-4677-9AFF-3A8CE966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2571750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</a:pPr>
            <a:r>
              <a:rPr lang="hr-HR" altLang="sr-Latn-RS" sz="4000"/>
              <a:t>Dopuni rečenice:</a:t>
            </a:r>
            <a:br>
              <a:rPr lang="hr-HR" altLang="sr-Latn-RS" sz="4000"/>
            </a:br>
            <a:r>
              <a:rPr lang="hr-HR" altLang="sr-Latn-RS" sz="4000"/>
              <a:t>Serijski se prijenos podataka primjenjuje pri spajanju _________________, _______________    i ________________ . Paralelni se prijenos primjenjuje pri spajanju _____________ .</a:t>
            </a:r>
            <a:br>
              <a:rPr lang="hr-HR" altLang="sr-Latn-RS" sz="4000"/>
            </a:br>
            <a:endParaRPr lang="hr-HR" altLang="sr-Latn-RS" sz="400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3B7330F-A550-45C3-9132-656142CF8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5429250"/>
            <a:ext cx="761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altLang="sr-Latn-RS" sz="4000" dirty="0">
                <a:latin typeface="+mn-lt"/>
                <a:cs typeface="Arial" charset="0"/>
              </a:rPr>
              <a:t>Objasni pojam kapacitet spremnika.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4571AF7-DE3B-4B48-AB4F-1C344431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357313"/>
            <a:ext cx="246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C00000"/>
                </a:solidFill>
                <a:latin typeface="Arial" panose="020B0604020202020204" pitchFamily="34" charset="0"/>
              </a:rPr>
              <a:t>tipkovnice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27B5883-B008-41C6-AE39-81D45DAF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003425"/>
            <a:ext cx="1268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C00000"/>
                </a:solidFill>
                <a:latin typeface="Arial" panose="020B0604020202020204" pitchFamily="34" charset="0"/>
              </a:rPr>
              <a:t>miša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A02DF8F-D41B-4C19-A841-A99B508A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2000250"/>
            <a:ext cx="218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C00000"/>
                </a:solidFill>
                <a:latin typeface="Arial" panose="020B0604020202020204" pitchFamily="34" charset="0"/>
              </a:rPr>
              <a:t>modema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7E43220-8493-4042-BFD4-5E3F2B930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214688"/>
            <a:ext cx="3551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C00000"/>
                </a:solidFill>
                <a:latin typeface="Arial" panose="020B0604020202020204" pitchFamily="34" charset="0"/>
              </a:rPr>
              <a:t>pisača/printera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0" name="Group 30">
            <a:extLst>
              <a:ext uri="{FF2B5EF4-FFF2-40B4-BE49-F238E27FC236}">
                <a16:creationId xmlns:a16="http://schemas.microsoft.com/office/drawing/2014/main" id="{B84732BE-15D8-4335-91FE-76ADD9F28B1B}"/>
              </a:ext>
            </a:extLst>
          </p:cNvPr>
          <p:cNvGraphicFramePr>
            <a:graphicFrameLocks noGrp="1"/>
          </p:cNvGraphicFramePr>
          <p:nvPr/>
        </p:nvGraphicFramePr>
        <p:xfrm>
          <a:off x="2268538" y="908050"/>
          <a:ext cx="4319587" cy="3048000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4B63432C-A271-43AD-A49A-BC758DA52820}"/>
              </a:ext>
            </a:extLst>
          </p:cNvPr>
          <p:cNvSpPr/>
          <p:nvPr/>
        </p:nvSpPr>
        <p:spPr>
          <a:xfrm>
            <a:off x="5143500" y="2071688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1CAA204-7F53-4029-873F-CA274FCA71A2}"/>
              </a:ext>
            </a:extLst>
          </p:cNvPr>
          <p:cNvSpPr/>
          <p:nvPr/>
        </p:nvSpPr>
        <p:spPr>
          <a:xfrm>
            <a:off x="4929188" y="3143250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1" name="Group 39">
            <a:extLst>
              <a:ext uri="{FF2B5EF4-FFF2-40B4-BE49-F238E27FC236}">
                <a16:creationId xmlns:a16="http://schemas.microsoft.com/office/drawing/2014/main" id="{A1563765-7AAE-4B80-9155-E063C24FEA72}"/>
              </a:ext>
            </a:extLst>
          </p:cNvPr>
          <p:cNvGraphicFramePr>
            <a:graphicFrameLocks noGrp="1"/>
          </p:cNvGraphicFramePr>
          <p:nvPr/>
        </p:nvGraphicFramePr>
        <p:xfrm>
          <a:off x="1547813" y="836613"/>
          <a:ext cx="6478587" cy="5080000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I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4FA7D76E-0DC8-4707-9F54-F9B4DBC8D4B6}"/>
              </a:ext>
            </a:extLst>
          </p:cNvPr>
          <p:cNvSpPr/>
          <p:nvPr/>
        </p:nvSpPr>
        <p:spPr>
          <a:xfrm>
            <a:off x="6500813" y="2071688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ECB9087-78A4-41C0-8116-7AEA179CB2C8}"/>
              </a:ext>
            </a:extLst>
          </p:cNvPr>
          <p:cNvSpPr/>
          <p:nvPr/>
        </p:nvSpPr>
        <p:spPr>
          <a:xfrm>
            <a:off x="6500813" y="3071813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86CCEEA-D4E6-4474-9D5A-5DDF6931F963}"/>
              </a:ext>
            </a:extLst>
          </p:cNvPr>
          <p:cNvSpPr/>
          <p:nvPr/>
        </p:nvSpPr>
        <p:spPr>
          <a:xfrm>
            <a:off x="6500813" y="4071938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07A681A-F3DD-4314-B88B-52611E1DAE24}"/>
              </a:ext>
            </a:extLst>
          </p:cNvPr>
          <p:cNvSpPr/>
          <p:nvPr/>
        </p:nvSpPr>
        <p:spPr>
          <a:xfrm>
            <a:off x="6643688" y="5000625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Group 2">
            <a:extLst>
              <a:ext uri="{FF2B5EF4-FFF2-40B4-BE49-F238E27FC236}">
                <a16:creationId xmlns:a16="http://schemas.microsoft.com/office/drawing/2014/main" id="{F24858AC-3855-42E8-9315-8EEA360CFB68}"/>
              </a:ext>
            </a:extLst>
          </p:cNvPr>
          <p:cNvGraphicFramePr>
            <a:graphicFrameLocks noGrp="1"/>
          </p:cNvGraphicFramePr>
          <p:nvPr/>
        </p:nvGraphicFramePr>
        <p:xfrm>
          <a:off x="1547813" y="836613"/>
          <a:ext cx="6478587" cy="5080000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ILI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3EB65D22-FF9B-49F4-947A-D66628DE802C}"/>
              </a:ext>
            </a:extLst>
          </p:cNvPr>
          <p:cNvSpPr/>
          <p:nvPr/>
        </p:nvSpPr>
        <p:spPr>
          <a:xfrm>
            <a:off x="6500813" y="2071688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3DEB15A-82BE-4FDC-8785-00293ADE5FD0}"/>
              </a:ext>
            </a:extLst>
          </p:cNvPr>
          <p:cNvSpPr/>
          <p:nvPr/>
        </p:nvSpPr>
        <p:spPr>
          <a:xfrm>
            <a:off x="6500813" y="3071813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58073EEE-2237-4904-95A7-CAD1C69BE94E}"/>
              </a:ext>
            </a:extLst>
          </p:cNvPr>
          <p:cNvSpPr/>
          <p:nvPr/>
        </p:nvSpPr>
        <p:spPr>
          <a:xfrm>
            <a:off x="6500813" y="4071938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57F5E99-C6C8-4E44-86CE-356F00209DB9}"/>
              </a:ext>
            </a:extLst>
          </p:cNvPr>
          <p:cNvSpPr/>
          <p:nvPr/>
        </p:nvSpPr>
        <p:spPr>
          <a:xfrm>
            <a:off x="6643688" y="5000625"/>
            <a:ext cx="857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lika 1">
            <a:extLst>
              <a:ext uri="{FF2B5EF4-FFF2-40B4-BE49-F238E27FC236}">
                <a16:creationId xmlns:a16="http://schemas.microsoft.com/office/drawing/2014/main" id="{D72406B0-1332-4FD9-AC30-5FDF42120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0465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Slika 4">
            <a:extLst>
              <a:ext uri="{FF2B5EF4-FFF2-40B4-BE49-F238E27FC236}">
                <a16:creationId xmlns:a16="http://schemas.microsoft.com/office/drawing/2014/main" id="{867B5C8A-8359-45D9-8BD6-3B85387FC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216">
            <a:off x="4589463" y="3503613"/>
            <a:ext cx="3549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Slika 2">
            <a:extLst>
              <a:ext uri="{FF2B5EF4-FFF2-40B4-BE49-F238E27FC236}">
                <a16:creationId xmlns:a16="http://schemas.microsoft.com/office/drawing/2014/main" id="{55971DEE-E961-4818-A34D-5C072699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793750"/>
            <a:ext cx="45783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Slika 3">
            <a:extLst>
              <a:ext uri="{FF2B5EF4-FFF2-40B4-BE49-F238E27FC236}">
                <a16:creationId xmlns:a16="http://schemas.microsoft.com/office/drawing/2014/main" id="{8CB59C34-124B-4E39-B55C-645791E8C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6863"/>
            <a:ext cx="40195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055DEBA-7B7C-4487-811E-A4BAEFF19ADE}"/>
              </a:ext>
            </a:extLst>
          </p:cNvPr>
          <p:cNvSpPr txBox="1"/>
          <p:nvPr/>
        </p:nvSpPr>
        <p:spPr>
          <a:xfrm>
            <a:off x="5357813" y="0"/>
            <a:ext cx="20494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procesor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lika 1">
            <a:extLst>
              <a:ext uri="{FF2B5EF4-FFF2-40B4-BE49-F238E27FC236}">
                <a16:creationId xmlns:a16="http://schemas.microsoft.com/office/drawing/2014/main" id="{0DE55D6E-75B4-41FE-8A71-4F6360E8C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291388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1E6269F-67E9-4BC5-80C6-8E885343970F}"/>
              </a:ext>
            </a:extLst>
          </p:cNvPr>
          <p:cNvSpPr txBox="1"/>
          <p:nvPr/>
        </p:nvSpPr>
        <p:spPr>
          <a:xfrm>
            <a:off x="1835150" y="542925"/>
            <a:ext cx="48704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RAM (radni spremnik)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4" descr="VGA.jpg">
            <a:extLst>
              <a:ext uri="{FF2B5EF4-FFF2-40B4-BE49-F238E27FC236}">
                <a16:creationId xmlns:a16="http://schemas.microsoft.com/office/drawing/2014/main" id="{3E883E79-7067-4E42-83FD-3F582A218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28625"/>
            <a:ext cx="852646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436AFC0-03B3-4FF8-B289-F3F36C285CDA}"/>
              </a:ext>
            </a:extLst>
          </p:cNvPr>
          <p:cNvSpPr txBox="1"/>
          <p:nvPr/>
        </p:nvSpPr>
        <p:spPr>
          <a:xfrm>
            <a:off x="5357813" y="0"/>
            <a:ext cx="37957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 err="1">
                <a:solidFill>
                  <a:srgbClr val="C00000"/>
                </a:solidFill>
                <a:latin typeface="+mn-lt"/>
                <a:cs typeface="Arial" charset="0"/>
              </a:rPr>
              <a:t>VGA</a:t>
            </a: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  priključnica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7EC8814-8359-4097-9433-E0B4061D8100}"/>
              </a:ext>
            </a:extLst>
          </p:cNvPr>
          <p:cNvSpPr txBox="1"/>
          <p:nvPr/>
        </p:nvSpPr>
        <p:spPr>
          <a:xfrm>
            <a:off x="3429000" y="2786063"/>
            <a:ext cx="21780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monitor, </a:t>
            </a:r>
          </a:p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projektor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lika 1">
            <a:extLst>
              <a:ext uri="{FF2B5EF4-FFF2-40B4-BE49-F238E27FC236}">
                <a16:creationId xmlns:a16="http://schemas.microsoft.com/office/drawing/2014/main" id="{F8B646BA-463C-486D-96A4-6823B318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8138"/>
            <a:ext cx="8120062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D24A666-6831-4820-80E3-18619F4B01DF}"/>
              </a:ext>
            </a:extLst>
          </p:cNvPr>
          <p:cNvSpPr txBox="1"/>
          <p:nvPr/>
        </p:nvSpPr>
        <p:spPr>
          <a:xfrm>
            <a:off x="684213" y="5229225"/>
            <a:ext cx="31559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matična ploča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lika 1">
            <a:extLst>
              <a:ext uri="{FF2B5EF4-FFF2-40B4-BE49-F238E27FC236}">
                <a16:creationId xmlns:a16="http://schemas.microsoft.com/office/drawing/2014/main" id="{D0FB68B3-4880-4515-BB01-1159CB4B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126413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EAD1EEF-BC51-437C-8700-15A0A8522B64}"/>
              </a:ext>
            </a:extLst>
          </p:cNvPr>
          <p:cNvSpPr txBox="1"/>
          <p:nvPr/>
        </p:nvSpPr>
        <p:spPr>
          <a:xfrm>
            <a:off x="971550" y="368300"/>
            <a:ext cx="34099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grafička kartica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lika 1">
            <a:extLst>
              <a:ext uri="{FF2B5EF4-FFF2-40B4-BE49-F238E27FC236}">
                <a16:creationId xmlns:a16="http://schemas.microsoft.com/office/drawing/2014/main" id="{5A43B070-B389-49C3-BF4A-83AB50937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20688"/>
            <a:ext cx="52927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Slika 2">
            <a:extLst>
              <a:ext uri="{FF2B5EF4-FFF2-40B4-BE49-F238E27FC236}">
                <a16:creationId xmlns:a16="http://schemas.microsoft.com/office/drawing/2014/main" id="{F346354F-62E1-4E27-9ED5-403902372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9116" r="20949" b="52679"/>
          <a:stretch>
            <a:fillRect/>
          </a:stretch>
        </p:blipFill>
        <p:spPr bwMode="auto">
          <a:xfrm>
            <a:off x="5795963" y="981075"/>
            <a:ext cx="2703512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6260E71-ADBC-4DFD-B474-EEF53D65F43D}"/>
              </a:ext>
            </a:extLst>
          </p:cNvPr>
          <p:cNvSpPr txBox="1"/>
          <p:nvPr/>
        </p:nvSpPr>
        <p:spPr>
          <a:xfrm>
            <a:off x="684213" y="627063"/>
            <a:ext cx="11795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PS/2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>
            <a:extLst>
              <a:ext uri="{FF2B5EF4-FFF2-40B4-BE49-F238E27FC236}">
                <a16:creationId xmlns:a16="http://schemas.microsoft.com/office/drawing/2014/main" id="{1FD589B5-D844-4469-B8B3-41953648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sz="3200"/>
              <a:t>Zaokruži točan odgovor. Koji priključak prikazuje slika?</a:t>
            </a:r>
          </a:p>
        </p:txBody>
      </p:sp>
      <p:sp>
        <p:nvSpPr>
          <p:cNvPr id="35843" name="Rezervirano mjesto sadržaja 5">
            <a:extLst>
              <a:ext uri="{FF2B5EF4-FFF2-40B4-BE49-F238E27FC236}">
                <a16:creationId xmlns:a16="http://schemas.microsoft.com/office/drawing/2014/main" id="{2420B06C-6713-43AF-9F99-8F53359D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268538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VGA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Serijski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DVI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Firewire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PS/2</a:t>
            </a:r>
          </a:p>
        </p:txBody>
      </p:sp>
      <p:pic>
        <p:nvPicPr>
          <p:cNvPr id="35844" name="Picture 2" descr="http://upload.wikimedia.org/wikipedia/commons/thumb/9/92/SVGA_port.jpg/300px-SVGA_port.jpg">
            <a:extLst>
              <a:ext uri="{FF2B5EF4-FFF2-40B4-BE49-F238E27FC236}">
                <a16:creationId xmlns:a16="http://schemas.microsoft.com/office/drawing/2014/main" id="{8F7CF004-D534-4FBF-8701-FFCA7381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36530" r="10959" b="21461"/>
          <a:stretch>
            <a:fillRect/>
          </a:stretch>
        </p:blipFill>
        <p:spPr bwMode="auto">
          <a:xfrm>
            <a:off x="2857500" y="1785938"/>
            <a:ext cx="5740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69A662F6-50BA-4355-A73C-43033B82BB76}"/>
              </a:ext>
            </a:extLst>
          </p:cNvPr>
          <p:cNvSpPr/>
          <p:nvPr/>
        </p:nvSpPr>
        <p:spPr>
          <a:xfrm>
            <a:off x="357188" y="3643313"/>
            <a:ext cx="714375" cy="714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35846" name="Rezervirano mjesto broja slajda 6">
            <a:extLst>
              <a:ext uri="{FF2B5EF4-FFF2-40B4-BE49-F238E27FC236}">
                <a16:creationId xmlns:a16="http://schemas.microsoft.com/office/drawing/2014/main" id="{C8F2F724-54ED-4647-99BA-4156EA42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157DFB-98EF-4423-8B6D-32D4880667E1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19737E33-E55D-4262-89C0-A43CB506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sz="3200"/>
              <a:t>Zaokruži točan odgovor. Koji priključak prikazuje slika?</a:t>
            </a:r>
          </a:p>
        </p:txBody>
      </p:sp>
      <p:sp>
        <p:nvSpPr>
          <p:cNvPr id="36867" name="Rezervirano mjesto sadržaja 5">
            <a:extLst>
              <a:ext uri="{FF2B5EF4-FFF2-40B4-BE49-F238E27FC236}">
                <a16:creationId xmlns:a16="http://schemas.microsoft.com/office/drawing/2014/main" id="{84FFD365-2BEE-4180-8096-9A5B66FC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268538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VGA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Serijski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DVI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Firewire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paralelni</a:t>
            </a:r>
          </a:p>
        </p:txBody>
      </p:sp>
      <p:pic>
        <p:nvPicPr>
          <p:cNvPr id="36868" name="Picture 2" descr="http://t0.gstatic.com/images?q=tbn:ANd9GcTmf6YQolqQm9EZ1R50qYyRPvyM_vvZTERkjwj133SMgioh_snEwg">
            <a:extLst>
              <a:ext uri="{FF2B5EF4-FFF2-40B4-BE49-F238E27FC236}">
                <a16:creationId xmlns:a16="http://schemas.microsoft.com/office/drawing/2014/main" id="{5759BA31-0CF7-4BED-B6D2-96986D3C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8" b="28130"/>
          <a:stretch>
            <a:fillRect/>
          </a:stretch>
        </p:blipFill>
        <p:spPr bwMode="auto">
          <a:xfrm>
            <a:off x="1357313" y="1500188"/>
            <a:ext cx="62896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95193081-1796-49D7-A9EB-19C5C4934C5E}"/>
              </a:ext>
            </a:extLst>
          </p:cNvPr>
          <p:cNvSpPr/>
          <p:nvPr/>
        </p:nvSpPr>
        <p:spPr>
          <a:xfrm>
            <a:off x="285750" y="6072188"/>
            <a:ext cx="571500" cy="5000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36870" name="Rezervirano mjesto broja slajda 7">
            <a:extLst>
              <a:ext uri="{FF2B5EF4-FFF2-40B4-BE49-F238E27FC236}">
                <a16:creationId xmlns:a16="http://schemas.microsoft.com/office/drawing/2014/main" id="{E14B42B1-B2EF-4A83-9133-801D211D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2F16FB-BCE5-49DB-8F81-AB51870DAF5B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>
            <a:extLst>
              <a:ext uri="{FF2B5EF4-FFF2-40B4-BE49-F238E27FC236}">
                <a16:creationId xmlns:a16="http://schemas.microsoft.com/office/drawing/2014/main" id="{D889C26A-6B68-4E0B-984D-2487E3D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sz="3200"/>
              <a:t>Zaokruži točan odgovor. Koji priključak prikazuje slika?</a:t>
            </a:r>
          </a:p>
        </p:txBody>
      </p:sp>
      <p:sp>
        <p:nvSpPr>
          <p:cNvPr id="37891" name="Rezervirano mjesto sadržaja 5">
            <a:extLst>
              <a:ext uri="{FF2B5EF4-FFF2-40B4-BE49-F238E27FC236}">
                <a16:creationId xmlns:a16="http://schemas.microsoft.com/office/drawing/2014/main" id="{3A31429A-EE8E-45F5-8B61-C4E74FA8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268538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VGA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Serijski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DVI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Firewire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PS/2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B6D8B570-13CD-4362-A8BE-7B4AB3D5EE53}"/>
              </a:ext>
            </a:extLst>
          </p:cNvPr>
          <p:cNvSpPr/>
          <p:nvPr/>
        </p:nvSpPr>
        <p:spPr>
          <a:xfrm>
            <a:off x="285750" y="4214813"/>
            <a:ext cx="714375" cy="714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37893" name="Rezervirano mjesto broja slajda 6">
            <a:extLst>
              <a:ext uri="{FF2B5EF4-FFF2-40B4-BE49-F238E27FC236}">
                <a16:creationId xmlns:a16="http://schemas.microsoft.com/office/drawing/2014/main" id="{4CFC9EC3-E9CD-4855-BDC1-9AC5661C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EFDB6-0587-467A-ACC0-C902D237D7CC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37894" name="Picture 3" descr="D:\8. razred\Osnove informacijske i komunikacijske tehnologije\port2.jpg">
            <a:extLst>
              <a:ext uri="{FF2B5EF4-FFF2-40B4-BE49-F238E27FC236}">
                <a16:creationId xmlns:a16="http://schemas.microsoft.com/office/drawing/2014/main" id="{21B0DC00-5BBB-4ECB-97D6-982E8228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14500"/>
            <a:ext cx="52371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>
            <a:extLst>
              <a:ext uri="{FF2B5EF4-FFF2-40B4-BE49-F238E27FC236}">
                <a16:creationId xmlns:a16="http://schemas.microsoft.com/office/drawing/2014/main" id="{F2F95EAE-8B26-4659-AA12-56542818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sz="3200"/>
              <a:t>Zaokruži točan odgovor. Koji priključak prikazuje slika?</a:t>
            </a:r>
          </a:p>
        </p:txBody>
      </p:sp>
      <p:sp>
        <p:nvSpPr>
          <p:cNvPr id="38915" name="Rezervirano mjesto sadržaja 5">
            <a:extLst>
              <a:ext uri="{FF2B5EF4-FFF2-40B4-BE49-F238E27FC236}">
                <a16:creationId xmlns:a16="http://schemas.microsoft.com/office/drawing/2014/main" id="{2AEE5407-86B8-4E01-A730-41B5B022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57625"/>
            <a:ext cx="8229600" cy="2268538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VGA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Serijski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DVI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Firewire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hr-HR" altLang="sr-Latn-RS"/>
              <a:t>paralelni</a:t>
            </a:r>
          </a:p>
        </p:txBody>
      </p:sp>
      <p:pic>
        <p:nvPicPr>
          <p:cNvPr id="38916" name="Picture 4" descr="http://t0.gstatic.com/images?q=tbn:ANd9GcTCwHTyulSpcsx9giMocao_5hZhlJh-yc39KLSOucx5EeXM7j-XiA">
            <a:extLst>
              <a:ext uri="{FF2B5EF4-FFF2-40B4-BE49-F238E27FC236}">
                <a16:creationId xmlns:a16="http://schemas.microsoft.com/office/drawing/2014/main" id="{5E76DF79-E243-4691-9D2A-812F05E1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15846" r="3090" b="34425"/>
          <a:stretch>
            <a:fillRect/>
          </a:stretch>
        </p:blipFill>
        <p:spPr bwMode="auto">
          <a:xfrm>
            <a:off x="1571625" y="1643063"/>
            <a:ext cx="56435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CB98ED4C-32EA-4620-8BF5-2F41137ABAD7}"/>
              </a:ext>
            </a:extLst>
          </p:cNvPr>
          <p:cNvSpPr/>
          <p:nvPr/>
        </p:nvSpPr>
        <p:spPr>
          <a:xfrm>
            <a:off x="428625" y="5143500"/>
            <a:ext cx="571500" cy="5000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38918" name="Rezervirano mjesto broja slajda 6">
            <a:extLst>
              <a:ext uri="{FF2B5EF4-FFF2-40B4-BE49-F238E27FC236}">
                <a16:creationId xmlns:a16="http://schemas.microsoft.com/office/drawing/2014/main" id="{0F92B206-5763-4766-8BD3-7039F034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C8BEC-2D6E-48E5-9E42-F3289977E479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zervirano mjesto broja slajda 1">
            <a:extLst>
              <a:ext uri="{FF2B5EF4-FFF2-40B4-BE49-F238E27FC236}">
                <a16:creationId xmlns:a16="http://schemas.microsoft.com/office/drawing/2014/main" id="{8CA76FEF-002A-4EF8-A8AB-86B12658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4E7CD-6B5B-4948-AB3B-24B26542B25E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pic>
        <p:nvPicPr>
          <p:cNvPr id="39939" name="Slika 2" descr="preuzmi (1).jpg">
            <a:extLst>
              <a:ext uri="{FF2B5EF4-FFF2-40B4-BE49-F238E27FC236}">
                <a16:creationId xmlns:a16="http://schemas.microsoft.com/office/drawing/2014/main" id="{C7F68A09-4B78-49D6-816A-672B22623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428750"/>
            <a:ext cx="58578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kstniOkvir 3">
            <a:extLst>
              <a:ext uri="{FF2B5EF4-FFF2-40B4-BE49-F238E27FC236}">
                <a16:creationId xmlns:a16="http://schemas.microsoft.com/office/drawing/2014/main" id="{ECB62DDA-102E-4431-8BE1-5AF73A0B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28625"/>
            <a:ext cx="415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Arial" panose="020B0604020202020204" pitchFamily="34" charset="0"/>
              </a:rPr>
              <a:t>Što prikazuje slika?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6FA4A2C-871F-472E-9E66-97B1D5E5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500188"/>
            <a:ext cx="321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solidFill>
                  <a:srgbClr val="C00000"/>
                </a:solidFill>
                <a:latin typeface="Arial" panose="020B0604020202020204" pitchFamily="34" charset="0"/>
              </a:rPr>
              <a:t>mrežna kartica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zervirano mjesto sadržaja 4" descr="preuzmi.jpg">
            <a:extLst>
              <a:ext uri="{FF2B5EF4-FFF2-40B4-BE49-F238E27FC236}">
                <a16:creationId xmlns:a16="http://schemas.microsoft.com/office/drawing/2014/main" id="{C354BAAD-87BB-4326-8688-9636A518B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1404938"/>
            <a:ext cx="5251450" cy="5019675"/>
          </a:xfrm>
        </p:spPr>
      </p:pic>
      <p:sp>
        <p:nvSpPr>
          <p:cNvPr id="40963" name="Rezervirano mjesto broja slajda 3">
            <a:extLst>
              <a:ext uri="{FF2B5EF4-FFF2-40B4-BE49-F238E27FC236}">
                <a16:creationId xmlns:a16="http://schemas.microsoft.com/office/drawing/2014/main" id="{4FF149CB-0446-4E15-BABF-0EF7B7C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6F9B81-BA8D-4CFF-9F02-49B751EE735D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40964" name="TekstniOkvir 5">
            <a:extLst>
              <a:ext uri="{FF2B5EF4-FFF2-40B4-BE49-F238E27FC236}">
                <a16:creationId xmlns:a16="http://schemas.microsoft.com/office/drawing/2014/main" id="{32B16B83-D1E5-43AA-B6CA-6050D9CD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28625"/>
            <a:ext cx="415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Arial" panose="020B0604020202020204" pitchFamily="34" charset="0"/>
              </a:rPr>
              <a:t>Što prikazuje slika?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3BF6D41-7E82-439F-AA10-D34C07D0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000125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solidFill>
                  <a:srgbClr val="C00000"/>
                </a:solidFill>
                <a:latin typeface="Arial" panose="020B0604020202020204" pitchFamily="34" charset="0"/>
              </a:rPr>
              <a:t>zvučna kartica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zervirano mjesto sadržaja 4" descr="images.jpg">
            <a:extLst>
              <a:ext uri="{FF2B5EF4-FFF2-40B4-BE49-F238E27FC236}">
                <a16:creationId xmlns:a16="http://schemas.microsoft.com/office/drawing/2014/main" id="{0F520B10-2406-4A55-BC5B-743ECAE51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357313"/>
            <a:ext cx="5616575" cy="4857750"/>
          </a:xfrm>
        </p:spPr>
      </p:pic>
      <p:sp>
        <p:nvSpPr>
          <p:cNvPr id="41987" name="Rezervirano mjesto broja slajda 3">
            <a:extLst>
              <a:ext uri="{FF2B5EF4-FFF2-40B4-BE49-F238E27FC236}">
                <a16:creationId xmlns:a16="http://schemas.microsoft.com/office/drawing/2014/main" id="{63F06417-CCEB-4B74-ACA9-3399CF88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F52235-ABB9-4058-83BB-6D70773216F5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41988" name="Naslov 5">
            <a:extLst>
              <a:ext uri="{FF2B5EF4-FFF2-40B4-BE49-F238E27FC236}">
                <a16:creationId xmlns:a16="http://schemas.microsoft.com/office/drawing/2014/main" id="{33B98B43-8194-499F-BD98-7073DBF2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74638"/>
            <a:ext cx="3721100" cy="646112"/>
          </a:xfrm>
        </p:spPr>
        <p:txBody>
          <a:bodyPr wrap="none">
            <a:spAutoFit/>
          </a:bodyPr>
          <a:lstStyle/>
          <a:p>
            <a:pPr algn="l"/>
            <a:r>
              <a:rPr lang="hr-HR" altLang="sr-Latn-RS" sz="3600"/>
              <a:t>Što prikazuje slika?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80861D1-5C62-4076-B0E8-F5B4FAB6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76338"/>
            <a:ext cx="3287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solidFill>
                  <a:srgbClr val="C00000"/>
                </a:solidFill>
                <a:latin typeface="Arial" panose="020B0604020202020204" pitchFamily="34" charset="0"/>
              </a:rPr>
              <a:t>grafička kartica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1" descr="2.jpg">
            <a:extLst>
              <a:ext uri="{FF2B5EF4-FFF2-40B4-BE49-F238E27FC236}">
                <a16:creationId xmlns:a16="http://schemas.microsoft.com/office/drawing/2014/main" id="{0DD48569-A37D-4DAE-8279-5A3D9DAA8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4" b="26881"/>
          <a:stretch>
            <a:fillRect/>
          </a:stretch>
        </p:blipFill>
        <p:spPr bwMode="auto">
          <a:xfrm>
            <a:off x="285750" y="857250"/>
            <a:ext cx="86883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BBF65EC-C5CA-4049-88AD-D01EEC8DADC2}"/>
              </a:ext>
            </a:extLst>
          </p:cNvPr>
          <p:cNvSpPr txBox="1"/>
          <p:nvPr/>
        </p:nvSpPr>
        <p:spPr>
          <a:xfrm>
            <a:off x="4286250" y="0"/>
            <a:ext cx="4857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paralelna  priključnica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87CC68-C785-42E4-BD24-F6AD4B2D060A}"/>
              </a:ext>
            </a:extLst>
          </p:cNvPr>
          <p:cNvSpPr txBox="1"/>
          <p:nvPr/>
        </p:nvSpPr>
        <p:spPr>
          <a:xfrm>
            <a:off x="642938" y="1071563"/>
            <a:ext cx="12604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pisač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A3A4DEF7-D695-4077-8362-EE09B1EC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14313"/>
            <a:ext cx="8643937" cy="6429375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hr-HR" altLang="sr-Latn-RS"/>
              <a:t>Da li je rečenica logička izjava (DA ili NE)?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hr-HR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hr-HR" altLang="sr-Latn-RS"/>
              <a:t>Zbroj kutova u trokutu nije uvijek 180 stupnjeva.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hr-HR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hr-HR" altLang="sr-Latn-RS"/>
              <a:t>Ponedjeljak dolazi poslije srijede.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hr-HR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hr-HR" altLang="sr-Latn-RS"/>
              <a:t>Matematika je najbolji predmet.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hr-HR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pl-PL" altLang="sr-Latn-RS"/>
              <a:t>Zašto pada kiša?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pl-PL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pl-PL" altLang="sr-Latn-RS"/>
              <a:t>Četiri je lošije od pet.</a:t>
            </a:r>
            <a:endParaRPr lang="hr-HR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hr-HR" altLang="sr-Latn-RS"/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FB9421F-EACF-44C4-8926-489587849387}"/>
              </a:ext>
            </a:extLst>
          </p:cNvPr>
          <p:cNvSpPr txBox="1"/>
          <p:nvPr/>
        </p:nvSpPr>
        <p:spPr>
          <a:xfrm>
            <a:off x="8335963" y="1357313"/>
            <a:ext cx="8080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DA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639E820-622C-46E5-BCC1-09F6C36B789D}"/>
              </a:ext>
            </a:extLst>
          </p:cNvPr>
          <p:cNvSpPr txBox="1"/>
          <p:nvPr/>
        </p:nvSpPr>
        <p:spPr>
          <a:xfrm>
            <a:off x="5857875" y="2428875"/>
            <a:ext cx="8080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DA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34C5ED7-5EB5-43BE-8ED8-229B62A8BFD6}"/>
              </a:ext>
            </a:extLst>
          </p:cNvPr>
          <p:cNvSpPr txBox="1"/>
          <p:nvPr/>
        </p:nvSpPr>
        <p:spPr>
          <a:xfrm>
            <a:off x="5870575" y="3644900"/>
            <a:ext cx="7731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NE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8BBB11B-95D5-4766-BD72-DE1DC2625097}"/>
              </a:ext>
            </a:extLst>
          </p:cNvPr>
          <p:cNvSpPr txBox="1"/>
          <p:nvPr/>
        </p:nvSpPr>
        <p:spPr>
          <a:xfrm>
            <a:off x="3276600" y="4857750"/>
            <a:ext cx="7731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NE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F642FD0-534D-48E0-89AF-D21D625F2098}"/>
              </a:ext>
            </a:extLst>
          </p:cNvPr>
          <p:cNvSpPr txBox="1"/>
          <p:nvPr/>
        </p:nvSpPr>
        <p:spPr>
          <a:xfrm>
            <a:off x="4071938" y="6007100"/>
            <a:ext cx="7731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380B5C6B-E9A3-4BBE-A7D0-47758CD42816}"/>
              </a:ext>
            </a:extLst>
          </p:cNvPr>
          <p:cNvGraphicFramePr>
            <a:graphicFrameLocks noGrp="1"/>
          </p:cNvGraphicFramePr>
          <p:nvPr/>
        </p:nvGraphicFramePr>
        <p:xfrm>
          <a:off x="0" y="1484313"/>
          <a:ext cx="9144000" cy="46815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30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C7E4DEDD-82A4-446D-9027-387F45E54607}"/>
              </a:ext>
            </a:extLst>
          </p:cNvPr>
          <p:cNvSpPr/>
          <p:nvPr/>
        </p:nvSpPr>
        <p:spPr>
          <a:xfrm>
            <a:off x="900113" y="404813"/>
            <a:ext cx="7324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3600" dirty="0">
                <a:latin typeface="+mn-lt"/>
                <a:cs typeface="Arial" charset="0"/>
              </a:rPr>
              <a:t>F (A,B,C)=NE (A I B) ILI (NE (A) I NE (C))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8DA91254-8088-4AB2-8976-F9986DC4D29C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714375"/>
          <a:ext cx="8429625" cy="5424488"/>
        </p:xfrm>
        <a:graphic>
          <a:graphicData uri="http://schemas.openxmlformats.org/drawingml/2006/table">
            <a:tbl>
              <a:tblPr/>
              <a:tblGrid>
                <a:gridCol w="648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22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logička izjava</a:t>
                      </a:r>
                      <a:endParaRPr lang="hr-HR" sz="2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True</a:t>
                      </a: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False</a:t>
                      </a:r>
                      <a:endParaRPr lang="hr-HR" sz="2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843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Piksel</a:t>
                      </a: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 je osnovni element slike na zaslonu.</a:t>
                      </a:r>
                      <a:endParaRPr lang="hr-HR" sz="2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223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1 GB=</a:t>
                      </a: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 MB</a:t>
                      </a:r>
                      <a:endParaRPr lang="hr-HR" sz="2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223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hr-HR" sz="2600" b="0" baseline="30000" dirty="0" err="1"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1000</a:t>
                      </a:r>
                      <a:endParaRPr lang="hr-HR" sz="2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97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Dokument stvoren u MS PowerPoint-u </a:t>
                      </a: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2007</a:t>
                      </a: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 ima nastavak (ekstenziju) </a:t>
                      </a:r>
                      <a:r>
                        <a:rPr lang="hr-HR" sz="2600" b="0" dirty="0" err="1">
                          <a:latin typeface="Verdana"/>
                          <a:ea typeface="Calibri"/>
                          <a:cs typeface="Times New Roman"/>
                        </a:rPr>
                        <a:t>.pptx</a:t>
                      </a:r>
                      <a:endParaRPr lang="hr-HR" sz="2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hr-HR" sz="2600" b="0" dirty="0">
                          <a:latin typeface="Verdana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18D15452-03CE-4850-9311-A14233AE1A52}"/>
              </a:ext>
            </a:extLst>
          </p:cNvPr>
          <p:cNvSpPr/>
          <p:nvPr/>
        </p:nvSpPr>
        <p:spPr>
          <a:xfrm>
            <a:off x="7072313" y="1928813"/>
            <a:ext cx="1214437" cy="64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A383FD4-D78B-4C34-AC1B-536C90FF119D}"/>
              </a:ext>
            </a:extLst>
          </p:cNvPr>
          <p:cNvSpPr/>
          <p:nvPr/>
        </p:nvSpPr>
        <p:spPr>
          <a:xfrm>
            <a:off x="7072313" y="3000375"/>
            <a:ext cx="1214437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93ACF03-EB25-4632-B04E-793E4696E705}"/>
              </a:ext>
            </a:extLst>
          </p:cNvPr>
          <p:cNvSpPr/>
          <p:nvPr/>
        </p:nvSpPr>
        <p:spPr>
          <a:xfrm>
            <a:off x="7072313" y="4143375"/>
            <a:ext cx="1214437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3B98D69-0A1C-4BFA-A86E-2192C48F16EA}"/>
              </a:ext>
            </a:extLst>
          </p:cNvPr>
          <p:cNvSpPr/>
          <p:nvPr/>
        </p:nvSpPr>
        <p:spPr>
          <a:xfrm>
            <a:off x="7143750" y="5286375"/>
            <a:ext cx="12144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1" name="Group 423">
            <a:extLst>
              <a:ext uri="{FF2B5EF4-FFF2-40B4-BE49-F238E27FC236}">
                <a16:creationId xmlns:a16="http://schemas.microsoft.com/office/drawing/2014/main" id="{61C60488-8CFF-4457-A835-0FD83470D476}"/>
              </a:ext>
            </a:extLst>
          </p:cNvPr>
          <p:cNvGraphicFramePr>
            <a:graphicFrameLocks noGrp="1"/>
          </p:cNvGraphicFramePr>
          <p:nvPr/>
        </p:nvGraphicFramePr>
        <p:xfrm>
          <a:off x="500063" y="3357563"/>
          <a:ext cx="8215312" cy="32988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NE (B)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A I B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NE (A I B)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F(A,B)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6126" name="Slika 3" descr="ispit_2009_1.png">
            <a:extLst>
              <a:ext uri="{FF2B5EF4-FFF2-40B4-BE49-F238E27FC236}">
                <a16:creationId xmlns:a16="http://schemas.microsoft.com/office/drawing/2014/main" id="{CDA08FF3-16E5-4A3C-9C4D-787DB2A551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7120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BB61BEFF-694E-47BF-9586-1F2390AD040A}"/>
              </a:ext>
            </a:extLst>
          </p:cNvPr>
          <p:cNvSpPr/>
          <p:nvPr/>
        </p:nvSpPr>
        <p:spPr>
          <a:xfrm>
            <a:off x="2571750" y="4000500"/>
            <a:ext cx="785813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2497DCE-EC21-44DC-BF53-5F7D8771CC62}"/>
              </a:ext>
            </a:extLst>
          </p:cNvPr>
          <p:cNvSpPr/>
          <p:nvPr/>
        </p:nvSpPr>
        <p:spPr>
          <a:xfrm>
            <a:off x="2571750" y="4714875"/>
            <a:ext cx="785813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56B3F30-579C-489D-ACEF-0CF489197DDC}"/>
              </a:ext>
            </a:extLst>
          </p:cNvPr>
          <p:cNvSpPr/>
          <p:nvPr/>
        </p:nvSpPr>
        <p:spPr>
          <a:xfrm>
            <a:off x="2500313" y="5357813"/>
            <a:ext cx="785812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F722626-550C-4550-A9D3-F92821E3ECDA}"/>
              </a:ext>
            </a:extLst>
          </p:cNvPr>
          <p:cNvSpPr/>
          <p:nvPr/>
        </p:nvSpPr>
        <p:spPr>
          <a:xfrm>
            <a:off x="2571750" y="6072188"/>
            <a:ext cx="785813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7AD5313-E879-4384-AEFF-5AA23DCC8BBF}"/>
              </a:ext>
            </a:extLst>
          </p:cNvPr>
          <p:cNvSpPr/>
          <p:nvPr/>
        </p:nvSpPr>
        <p:spPr>
          <a:xfrm>
            <a:off x="3929063" y="4000500"/>
            <a:ext cx="785812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92F8707B-4292-4E56-9401-0A3852C1F2D9}"/>
              </a:ext>
            </a:extLst>
          </p:cNvPr>
          <p:cNvSpPr/>
          <p:nvPr/>
        </p:nvSpPr>
        <p:spPr>
          <a:xfrm>
            <a:off x="3929063" y="4714875"/>
            <a:ext cx="785812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6A57092-53B0-4353-AA29-BFBB759BB3D4}"/>
              </a:ext>
            </a:extLst>
          </p:cNvPr>
          <p:cNvSpPr/>
          <p:nvPr/>
        </p:nvSpPr>
        <p:spPr>
          <a:xfrm>
            <a:off x="3857625" y="5357813"/>
            <a:ext cx="785813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59D9404-181B-4EDD-9CAC-F673A37A82A4}"/>
              </a:ext>
            </a:extLst>
          </p:cNvPr>
          <p:cNvSpPr/>
          <p:nvPr/>
        </p:nvSpPr>
        <p:spPr>
          <a:xfrm>
            <a:off x="3929063" y="6072188"/>
            <a:ext cx="785812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433EF826-6909-4713-9705-FCFCC4911D7D}"/>
              </a:ext>
            </a:extLst>
          </p:cNvPr>
          <p:cNvSpPr/>
          <p:nvPr/>
        </p:nvSpPr>
        <p:spPr>
          <a:xfrm>
            <a:off x="5572125" y="4000500"/>
            <a:ext cx="785813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D25BA39F-05D6-4082-8711-A38E63724D47}"/>
              </a:ext>
            </a:extLst>
          </p:cNvPr>
          <p:cNvSpPr/>
          <p:nvPr/>
        </p:nvSpPr>
        <p:spPr>
          <a:xfrm>
            <a:off x="5572125" y="4714875"/>
            <a:ext cx="785813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407B0FDA-F700-445F-9A77-BA48B3A5739B}"/>
              </a:ext>
            </a:extLst>
          </p:cNvPr>
          <p:cNvSpPr/>
          <p:nvPr/>
        </p:nvSpPr>
        <p:spPr>
          <a:xfrm>
            <a:off x="5513388" y="5410200"/>
            <a:ext cx="785812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A6365CCD-16DD-4CC7-8398-F49B6E6B22EC}"/>
              </a:ext>
            </a:extLst>
          </p:cNvPr>
          <p:cNvSpPr/>
          <p:nvPr/>
        </p:nvSpPr>
        <p:spPr>
          <a:xfrm>
            <a:off x="5572125" y="6072188"/>
            <a:ext cx="785813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B923BAC2-7943-46B0-B434-88F8B63D736B}"/>
              </a:ext>
            </a:extLst>
          </p:cNvPr>
          <p:cNvSpPr/>
          <p:nvPr/>
        </p:nvSpPr>
        <p:spPr>
          <a:xfrm>
            <a:off x="7429500" y="4000500"/>
            <a:ext cx="785813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483A48F-B543-4B47-BE0D-F636AB0A06E2}"/>
              </a:ext>
            </a:extLst>
          </p:cNvPr>
          <p:cNvSpPr/>
          <p:nvPr/>
        </p:nvSpPr>
        <p:spPr>
          <a:xfrm>
            <a:off x="7429500" y="4714875"/>
            <a:ext cx="785813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F77D2EAD-AFB8-49E4-BEBE-C931865AC5D9}"/>
              </a:ext>
            </a:extLst>
          </p:cNvPr>
          <p:cNvSpPr/>
          <p:nvPr/>
        </p:nvSpPr>
        <p:spPr>
          <a:xfrm>
            <a:off x="7358063" y="5357813"/>
            <a:ext cx="785812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1C8CAC0F-95BE-4EF9-9D32-9D3B4517F560}"/>
              </a:ext>
            </a:extLst>
          </p:cNvPr>
          <p:cNvSpPr/>
          <p:nvPr/>
        </p:nvSpPr>
        <p:spPr>
          <a:xfrm>
            <a:off x="7429500" y="6072188"/>
            <a:ext cx="785813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6A065A3-D625-47C1-BCC1-0E0A7926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071688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Arial" panose="020B0604020202020204" pitchFamily="34" charset="0"/>
              </a:rPr>
              <a:t>NE(B)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CE09511F-2613-473D-8AD9-485740C2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8625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Arial" panose="020B0604020202020204" pitchFamily="34" charset="0"/>
              </a:rPr>
              <a:t>A I B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C334D78-C4AC-4459-9DF7-BC66F035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57188"/>
            <a:ext cx="137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Arial" panose="020B0604020202020204" pitchFamily="34" charset="0"/>
              </a:rPr>
              <a:t>NE (A I B)</a:t>
            </a:r>
          </a:p>
        </p:txBody>
      </p:sp>
      <p:sp>
        <p:nvSpPr>
          <p:cNvPr id="25" name="Zaobljeni pravokutnik 24">
            <a:extLst>
              <a:ext uri="{FF2B5EF4-FFF2-40B4-BE49-F238E27FC236}">
                <a16:creationId xmlns:a16="http://schemas.microsoft.com/office/drawing/2014/main" id="{EBC233E1-1108-46B8-8416-B77FFAD02F94}"/>
              </a:ext>
            </a:extLst>
          </p:cNvPr>
          <p:cNvSpPr/>
          <p:nvPr/>
        </p:nvSpPr>
        <p:spPr>
          <a:xfrm>
            <a:off x="1214438" y="428625"/>
            <a:ext cx="500062" cy="1428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882D3E77-0B04-4282-85C5-2E072FEC5B0F}"/>
              </a:ext>
            </a:extLst>
          </p:cNvPr>
          <p:cNvSpPr/>
          <p:nvPr/>
        </p:nvSpPr>
        <p:spPr>
          <a:xfrm>
            <a:off x="487363" y="3214688"/>
            <a:ext cx="1798637" cy="36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7ADE2AC6-1495-40AD-AE0D-D6476276AF91}"/>
              </a:ext>
            </a:extLst>
          </p:cNvPr>
          <p:cNvSpPr/>
          <p:nvPr/>
        </p:nvSpPr>
        <p:spPr>
          <a:xfrm>
            <a:off x="2357438" y="3435350"/>
            <a:ext cx="1046162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6C95AB50-FA55-4BB9-8BCA-5131C356C7A5}"/>
              </a:ext>
            </a:extLst>
          </p:cNvPr>
          <p:cNvSpPr/>
          <p:nvPr/>
        </p:nvSpPr>
        <p:spPr>
          <a:xfrm>
            <a:off x="3857625" y="3429000"/>
            <a:ext cx="1046163" cy="357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F2AEF4F1-CF36-4972-A4F6-1A65359E4A04}"/>
              </a:ext>
            </a:extLst>
          </p:cNvPr>
          <p:cNvSpPr/>
          <p:nvPr/>
        </p:nvSpPr>
        <p:spPr>
          <a:xfrm>
            <a:off x="5214938" y="3389313"/>
            <a:ext cx="1571625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30" name="Strelica dolje 29">
            <a:extLst>
              <a:ext uri="{FF2B5EF4-FFF2-40B4-BE49-F238E27FC236}">
                <a16:creationId xmlns:a16="http://schemas.microsoft.com/office/drawing/2014/main" id="{3BCDBD91-C211-466C-B9CA-EA5DFFD1ECFA}"/>
              </a:ext>
            </a:extLst>
          </p:cNvPr>
          <p:cNvSpPr/>
          <p:nvPr/>
        </p:nvSpPr>
        <p:spPr>
          <a:xfrm>
            <a:off x="2928938" y="2714625"/>
            <a:ext cx="21431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31" name="Strelica dolje 30">
            <a:extLst>
              <a:ext uri="{FF2B5EF4-FFF2-40B4-BE49-F238E27FC236}">
                <a16:creationId xmlns:a16="http://schemas.microsoft.com/office/drawing/2014/main" id="{CFC36978-A9B5-405A-A1F7-7BE7FEB51DF4}"/>
              </a:ext>
            </a:extLst>
          </p:cNvPr>
          <p:cNvSpPr/>
          <p:nvPr/>
        </p:nvSpPr>
        <p:spPr>
          <a:xfrm>
            <a:off x="5757863" y="2722563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2" descr="DB9PMF3FT11.jpg">
            <a:extLst>
              <a:ext uri="{FF2B5EF4-FFF2-40B4-BE49-F238E27FC236}">
                <a16:creationId xmlns:a16="http://schemas.microsoft.com/office/drawing/2014/main" id="{9A31B052-AA0F-4BDC-A4ED-FB0AD133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54038"/>
            <a:ext cx="8321675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2D5F599-228D-4E96-8F12-2C37DB013BB3}"/>
              </a:ext>
            </a:extLst>
          </p:cNvPr>
          <p:cNvSpPr txBox="1"/>
          <p:nvPr/>
        </p:nvSpPr>
        <p:spPr>
          <a:xfrm>
            <a:off x="2779713" y="0"/>
            <a:ext cx="44672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serijska  priključnica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49D914A-7F10-474D-BEC7-6C2409C61407}"/>
              </a:ext>
            </a:extLst>
          </p:cNvPr>
          <p:cNvSpPr txBox="1"/>
          <p:nvPr/>
        </p:nvSpPr>
        <p:spPr>
          <a:xfrm>
            <a:off x="642938" y="1071563"/>
            <a:ext cx="18272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modem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4port-cable-hub-02">
            <a:extLst>
              <a:ext uri="{FF2B5EF4-FFF2-40B4-BE49-F238E27FC236}">
                <a16:creationId xmlns:a16="http://schemas.microsoft.com/office/drawing/2014/main" id="{DC355B99-A2B2-4870-A148-280444F7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3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BEA458B-CB8C-42F1-A78B-770BA2A9A8B1}"/>
              </a:ext>
            </a:extLst>
          </p:cNvPr>
          <p:cNvSpPr txBox="1"/>
          <p:nvPr/>
        </p:nvSpPr>
        <p:spPr>
          <a:xfrm>
            <a:off x="3492500" y="354013"/>
            <a:ext cx="52514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USB razdjelnik/USB </a:t>
            </a:r>
            <a:r>
              <a:rPr lang="hr-HR" sz="4000" b="1" dirty="0" err="1">
                <a:solidFill>
                  <a:srgbClr val="C00000"/>
                </a:solidFill>
                <a:latin typeface="+mn-lt"/>
                <a:cs typeface="Arial" charset="0"/>
              </a:rPr>
              <a:t>hub</a:t>
            </a:r>
            <a:endParaRPr lang="hr-HR" sz="40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1" descr="Parallelport.jpg">
            <a:extLst>
              <a:ext uri="{FF2B5EF4-FFF2-40B4-BE49-F238E27FC236}">
                <a16:creationId xmlns:a16="http://schemas.microsoft.com/office/drawing/2014/main" id="{D7F527C2-D2C6-4799-AE95-26BAD499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1"/>
          <a:stretch>
            <a:fillRect/>
          </a:stretch>
        </p:blipFill>
        <p:spPr bwMode="auto">
          <a:xfrm>
            <a:off x="0" y="2214563"/>
            <a:ext cx="9144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503D450-2E2F-47DC-B27F-C33B4D400C72}"/>
              </a:ext>
            </a:extLst>
          </p:cNvPr>
          <p:cNvSpPr txBox="1"/>
          <p:nvPr/>
        </p:nvSpPr>
        <p:spPr>
          <a:xfrm>
            <a:off x="4286250" y="0"/>
            <a:ext cx="4857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4000" b="1" dirty="0">
                <a:solidFill>
                  <a:srgbClr val="C00000"/>
                </a:solidFill>
                <a:latin typeface="+mn-lt"/>
                <a:cs typeface="Arial" charset="0"/>
              </a:rPr>
              <a:t>paralelna  priključnica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DA23B6E2-4687-4D2D-98A4-3D9A5710114F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071563"/>
          <a:ext cx="8501062" cy="4216400"/>
        </p:xfrm>
        <a:graphic>
          <a:graphicData uri="http://schemas.openxmlformats.org/drawingml/2006/table">
            <a:tbl>
              <a:tblPr/>
              <a:tblGrid>
                <a:gridCol w="645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logička izjava</a:t>
                      </a:r>
                      <a:endParaRPr kumimoji="0" lang="hr-HR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True/False</a:t>
                      </a:r>
                      <a:endParaRPr kumimoji="0" lang="hr-HR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hr-H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−b</a:t>
                      </a:r>
                      <a:r>
                        <a:rPr kumimoji="0" lang="hr-H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=(a−b)(a+b)</a:t>
                      </a:r>
                      <a:endParaRPr kumimoji="0" lang="hr-HR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(a+b)</a:t>
                      </a:r>
                      <a:r>
                        <a:rPr kumimoji="0" lang="hr-H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=(a+b)·(a-b)</a:t>
                      </a:r>
                      <a:endParaRPr kumimoji="0" lang="hr-HR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hr-H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=1000</a:t>
                      </a:r>
                      <a:endParaRPr kumimoji="0" lang="hr-HR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hr-H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=6</a:t>
                      </a:r>
                      <a:endParaRPr kumimoji="0" lang="hr-HR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3062" marR="63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54DDB883-6CD3-4B00-AC29-0445B6614814}"/>
              </a:ext>
            </a:extLst>
          </p:cNvPr>
          <p:cNvSpPr/>
          <p:nvPr/>
        </p:nvSpPr>
        <p:spPr>
          <a:xfrm>
            <a:off x="7143750" y="2000250"/>
            <a:ext cx="12144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D1B744A-629C-4D38-B569-451EE9A3D7BD}"/>
              </a:ext>
            </a:extLst>
          </p:cNvPr>
          <p:cNvSpPr/>
          <p:nvPr/>
        </p:nvSpPr>
        <p:spPr>
          <a:xfrm>
            <a:off x="7215188" y="2857500"/>
            <a:ext cx="1214437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FD00E82-8F5C-4B10-AD4A-4B900203047A}"/>
              </a:ext>
            </a:extLst>
          </p:cNvPr>
          <p:cNvSpPr/>
          <p:nvPr/>
        </p:nvSpPr>
        <p:spPr>
          <a:xfrm>
            <a:off x="7143750" y="3643313"/>
            <a:ext cx="1214438" cy="64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F7199CA-3EDA-4294-97D2-5D5229E1DD92}"/>
              </a:ext>
            </a:extLst>
          </p:cNvPr>
          <p:cNvSpPr/>
          <p:nvPr/>
        </p:nvSpPr>
        <p:spPr>
          <a:xfrm>
            <a:off x="7072313" y="4572000"/>
            <a:ext cx="1214437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AC3A04E-03CA-4479-903E-936AA863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43750" r="12109" b="18750"/>
          <a:stretch>
            <a:fillRect/>
          </a:stretch>
        </p:blipFill>
        <p:spPr bwMode="auto">
          <a:xfrm>
            <a:off x="0" y="1285875"/>
            <a:ext cx="91392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5528EF60-E331-480D-AE58-EC950064CC30}"/>
              </a:ext>
            </a:extLst>
          </p:cNvPr>
          <p:cNvCxnSpPr/>
          <p:nvPr/>
        </p:nvCxnSpPr>
        <p:spPr>
          <a:xfrm>
            <a:off x="1857375" y="2143125"/>
            <a:ext cx="1143000" cy="7143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9A787BFF-43C5-4DFD-8F82-CFCE17048202}"/>
              </a:ext>
            </a:extLst>
          </p:cNvPr>
          <p:cNvCxnSpPr/>
          <p:nvPr/>
        </p:nvCxnSpPr>
        <p:spPr>
          <a:xfrm>
            <a:off x="1857375" y="2857500"/>
            <a:ext cx="1143000" cy="7143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C1B0E55F-03B5-45F8-BC54-A290A919DF2C}"/>
              </a:ext>
            </a:extLst>
          </p:cNvPr>
          <p:cNvCxnSpPr/>
          <p:nvPr/>
        </p:nvCxnSpPr>
        <p:spPr>
          <a:xfrm rot="5400000" flipH="1" flipV="1">
            <a:off x="1785937" y="2286001"/>
            <a:ext cx="1285875" cy="1143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46C16A46-7F27-4313-AE82-6A2C69F4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857250"/>
          </a:xfrm>
        </p:spPr>
        <p:txBody>
          <a:bodyPr/>
          <a:lstStyle/>
          <a:p>
            <a:pPr algn="l" eaLnBrk="1" hangingPunct="1"/>
            <a:r>
              <a:rPr lang="hr-HR" altLang="sr-Latn-RS" sz="4000"/>
              <a:t>Nabroji dva načina prijenosa podataka.</a:t>
            </a:r>
            <a:br>
              <a:rPr lang="hr-HR" altLang="sr-Latn-RS" sz="4000"/>
            </a:br>
            <a:endParaRPr lang="hr-HR" altLang="sr-Latn-RS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EC6C39-9E3B-4E1A-99F5-64C3D7F3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1714500"/>
          </a:xfrm>
        </p:spPr>
        <p:txBody>
          <a:bodyPr/>
          <a:lstStyle/>
          <a:p>
            <a:pPr eaLnBrk="1" hangingPunct="1"/>
            <a:r>
              <a:rPr lang="hr-HR" altLang="sr-Latn-RS" sz="4000">
                <a:solidFill>
                  <a:srgbClr val="C00000"/>
                </a:solidFill>
              </a:rPr>
              <a:t>paralelni</a:t>
            </a:r>
          </a:p>
          <a:p>
            <a:pPr eaLnBrk="1" hangingPunct="1"/>
            <a:r>
              <a:rPr lang="hr-HR" altLang="sr-Latn-RS" sz="4000">
                <a:solidFill>
                  <a:srgbClr val="C00000"/>
                </a:solidFill>
              </a:rPr>
              <a:t>serijski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488</Words>
  <Application>Microsoft Office PowerPoint</Application>
  <PresentationFormat>Prikaz na zaslonu (4:3)</PresentationFormat>
  <Paragraphs>264</Paragraphs>
  <Slides>33</Slides>
  <Notes>0</Notes>
  <HiddenSlides>2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Times New Roman</vt:lpstr>
      <vt:lpstr>MS Mincho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Nabroji dva načina prijenosa podataka. </vt:lpstr>
      <vt:lpstr>Nabroji barem tri ulazne jedinice. </vt:lpstr>
      <vt:lpstr>Nabroji barem tri izlazne jedinice. </vt:lpstr>
      <vt:lpstr>PowerPoint prezentacija</vt:lpstr>
      <vt:lpstr>  Nabroji osnovna svojstva računala. </vt:lpstr>
      <vt:lpstr>Dopuni rečenice: Serijski se prijenos podataka primjenjuje pri spajanju _________________, _______________    i ________________ . Paralelni se prijenos primjenjuje pri spajanju _____________ 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Zaokruži točan odgovor. Koji priključak prikazuje slika?</vt:lpstr>
      <vt:lpstr>Zaokruži točan odgovor. Koji priključak prikazuje slika?</vt:lpstr>
      <vt:lpstr>Zaokruži točan odgovor. Koji priključak prikazuje slika?</vt:lpstr>
      <vt:lpstr>Zaokruži točan odgovor. Koji priključak prikazuje slika?</vt:lpstr>
      <vt:lpstr>PowerPoint prezentacija</vt:lpstr>
      <vt:lpstr>PowerPoint prezentacija</vt:lpstr>
      <vt:lpstr>Što prikazuje slika?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OS Hugo Badalic</dc:creator>
  <cp:lastModifiedBy>Kristina</cp:lastModifiedBy>
  <cp:revision>24</cp:revision>
  <dcterms:created xsi:type="dcterms:W3CDTF">2011-10-09T15:44:26Z</dcterms:created>
  <dcterms:modified xsi:type="dcterms:W3CDTF">2020-10-12T19:17:46Z</dcterms:modified>
</cp:coreProperties>
</file>